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2"/>
  </p:notesMasterIdLst>
  <p:handoutMasterIdLst>
    <p:handoutMasterId r:id="rId33"/>
  </p:handoutMasterIdLst>
  <p:sldIdLst>
    <p:sldId id="300" r:id="rId5"/>
    <p:sldId id="857" r:id="rId6"/>
    <p:sldId id="869" r:id="rId7"/>
    <p:sldId id="319" r:id="rId8"/>
    <p:sldId id="398" r:id="rId9"/>
    <p:sldId id="399" r:id="rId10"/>
    <p:sldId id="401" r:id="rId11"/>
    <p:sldId id="871" r:id="rId12"/>
    <p:sldId id="872" r:id="rId13"/>
    <p:sldId id="861" r:id="rId14"/>
    <p:sldId id="874" r:id="rId15"/>
    <p:sldId id="873" r:id="rId16"/>
    <p:sldId id="864" r:id="rId17"/>
    <p:sldId id="880" r:id="rId18"/>
    <p:sldId id="881" r:id="rId19"/>
    <p:sldId id="879" r:id="rId20"/>
    <p:sldId id="885" r:id="rId21"/>
    <p:sldId id="883" r:id="rId22"/>
    <p:sldId id="882" r:id="rId23"/>
    <p:sldId id="884" r:id="rId24"/>
    <p:sldId id="878" r:id="rId25"/>
    <p:sldId id="865" r:id="rId26"/>
    <p:sldId id="877" r:id="rId27"/>
    <p:sldId id="875" r:id="rId28"/>
    <p:sldId id="876" r:id="rId29"/>
    <p:sldId id="341" r:id="rId30"/>
    <p:sldId id="342"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2" d="100"/>
          <a:sy n="102" d="100"/>
        </p:scale>
        <p:origin x="420" y="-180"/>
      </p:cViewPr>
      <p:guideLst>
        <p:guide orient="horz" pos="2160"/>
        <p:guide pos="3840"/>
      </p:guideLst>
    </p:cSldViewPr>
  </p:slideViewPr>
  <p:notesTextViewPr>
    <p:cViewPr>
      <p:scale>
        <a:sx n="3" d="2"/>
        <a:sy n="3" d="2"/>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D:\Dropbox\studenti\Saumya%20Singh\codes\CROSS_EU_NUTS3\ancity_TOTAL_yea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cs-CZ"/>
              <a:t>ANNUAL HEAT-Deaths IN EU</a:t>
            </a:r>
            <a:br>
              <a:rPr lang="cs-CZ"/>
            </a:br>
            <a:r>
              <a:rPr lang="cs-CZ"/>
              <a:t>(x 100,000 pop.)</a:t>
            </a:r>
            <a:endParaRPr lang="en-GB"/>
          </a:p>
        </c:rich>
      </c:tx>
      <c:overlay val="0"/>
      <c:spPr>
        <a:noFill/>
        <a:ln>
          <a:noFill/>
        </a:ln>
        <a:effectLst/>
      </c:spPr>
      <c:txPr>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GB"/>
        </a:p>
      </c:txPr>
    </c:title>
    <c:autoTitleDeleted val="0"/>
    <c:plotArea>
      <c:layout/>
      <c:lineChart>
        <c:grouping val="standard"/>
        <c:varyColors val="0"/>
        <c:ser>
          <c:idx val="0"/>
          <c:order val="0"/>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Sheet2!$B$40:$Y$40</c:f>
              <c:numCache>
                <c:formatCode>General</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Sheet2!$B$76:$Y$76</c:f>
              <c:numCache>
                <c:formatCode>_-* #\ ##0.00\ _K_č_-;\-* #\ ##0.00\ _K_č_-;_-* "-"??\ _K_č_-;_-@_-</c:formatCode>
                <c:ptCount val="24"/>
                <c:pt idx="0">
                  <c:v>1.7278847735817939</c:v>
                </c:pt>
                <c:pt idx="1">
                  <c:v>1.4267277552420103</c:v>
                </c:pt>
                <c:pt idx="2">
                  <c:v>4.2538034840611019</c:v>
                </c:pt>
                <c:pt idx="3">
                  <c:v>1.4190736353627456</c:v>
                </c:pt>
                <c:pt idx="4">
                  <c:v>1.7586971786060883</c:v>
                </c:pt>
                <c:pt idx="5">
                  <c:v>3.4301435582714954</c:v>
                </c:pt>
                <c:pt idx="6">
                  <c:v>1.7906206662324029</c:v>
                </c:pt>
                <c:pt idx="7">
                  <c:v>1.4873747427519712</c:v>
                </c:pt>
                <c:pt idx="8">
                  <c:v>1.8901076935553431</c:v>
                </c:pt>
                <c:pt idx="9">
                  <c:v>2.7905112206767044</c:v>
                </c:pt>
                <c:pt idx="10">
                  <c:v>2.6025544425164853</c:v>
                </c:pt>
                <c:pt idx="11">
                  <c:v>4.9284649930122981</c:v>
                </c:pt>
                <c:pt idx="12">
                  <c:v>4.2463808138386074</c:v>
                </c:pt>
                <c:pt idx="13">
                  <c:v>2.0321421988138733</c:v>
                </c:pt>
                <c:pt idx="14">
                  <c:v>8.1104790491154297</c:v>
                </c:pt>
                <c:pt idx="15">
                  <c:v>5.7591614419044941</c:v>
                </c:pt>
                <c:pt idx="16">
                  <c:v>7.5650456696689892</c:v>
                </c:pt>
                <c:pt idx="17">
                  <c:v>7.7690633097684039</c:v>
                </c:pt>
                <c:pt idx="18">
                  <c:v>8.0519787603928616</c:v>
                </c:pt>
                <c:pt idx="19">
                  <c:v>7.2241224176544572</c:v>
                </c:pt>
                <c:pt idx="20">
                  <c:v>6.9843596454391594</c:v>
                </c:pt>
                <c:pt idx="21">
                  <c:v>11.07217502792615</c:v>
                </c:pt>
                <c:pt idx="22">
                  <c:v>8.644699034795833</c:v>
                </c:pt>
                <c:pt idx="23">
                  <c:v>10.345284407380998</c:v>
                </c:pt>
              </c:numCache>
            </c:numRef>
          </c:val>
          <c:smooth val="0"/>
          <c:extLst>
            <c:ext xmlns:c16="http://schemas.microsoft.com/office/drawing/2014/chart" uri="{C3380CC4-5D6E-409C-BE32-E72D297353CC}">
              <c16:uniqueId val="{00000000-2482-4346-8089-5EDA8918BAFC}"/>
            </c:ext>
          </c:extLst>
        </c:ser>
        <c:dLbls>
          <c:dLblPos val="ctr"/>
          <c:showLegendKey val="0"/>
          <c:showVal val="1"/>
          <c:showCatName val="0"/>
          <c:showSerName val="0"/>
          <c:showPercent val="0"/>
          <c:showBubbleSize val="0"/>
        </c:dLbls>
        <c:marker val="1"/>
        <c:smooth val="0"/>
        <c:axId val="696024543"/>
        <c:axId val="696031263"/>
      </c:lineChart>
      <c:catAx>
        <c:axId val="696024543"/>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696031263"/>
        <c:crosses val="autoZero"/>
        <c:auto val="1"/>
        <c:lblAlgn val="ctr"/>
        <c:lblOffset val="100"/>
        <c:noMultiLvlLbl val="0"/>
      </c:catAx>
      <c:valAx>
        <c:axId val="696031263"/>
        <c:scaling>
          <c:orientation val="minMax"/>
        </c:scaling>
        <c:delete val="1"/>
        <c:axPos val="l"/>
        <c:numFmt formatCode="_-* #\ ##0.00\ _K_č_-;\-* #\ ##0.00\ _K_č_-;_-* &quot;-&quot;??\ _K_č_-;_-@_-" sourceLinked="1"/>
        <c:majorTickMark val="none"/>
        <c:minorTickMark val="none"/>
        <c:tickLblPos val="nextTo"/>
        <c:crossAx val="69602454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FBC242-78EF-45F4-840E-E8601BF9FC9D}" type="doc">
      <dgm:prSet loTypeId="urn:microsoft.com/office/officeart/2005/8/layout/chevron1" loCatId="process" qsTypeId="urn:microsoft.com/office/officeart/2005/8/quickstyle/simple2" qsCatId="simple" csTypeId="urn:microsoft.com/office/officeart/2005/8/colors/colorful2" csCatId="colorful" phldr="1"/>
      <dgm:spPr/>
    </dgm:pt>
    <dgm:pt modelId="{3453B7D6-1C8F-4719-BBFB-5BCDEF69E873}">
      <dgm:prSet phldrT="[Texte]" phldr="1"/>
      <dgm:spPr/>
      <dgm:t>
        <a:bodyPr/>
        <a:lstStyle/>
        <a:p>
          <a:endParaRPr lang="fr-FR"/>
        </a:p>
      </dgm:t>
    </dgm:pt>
    <dgm:pt modelId="{7696924E-BC80-45B9-B8FA-DA2288F10A76}" type="parTrans" cxnId="{B8BC8B68-F8ED-4B64-A625-864635F85503}">
      <dgm:prSet/>
      <dgm:spPr/>
      <dgm:t>
        <a:bodyPr/>
        <a:lstStyle/>
        <a:p>
          <a:endParaRPr lang="fr-FR"/>
        </a:p>
      </dgm:t>
    </dgm:pt>
    <dgm:pt modelId="{127FE20F-DFFC-49AC-BC25-9C72B1F048FB}" type="sibTrans" cxnId="{B8BC8B68-F8ED-4B64-A625-864635F85503}">
      <dgm:prSet/>
      <dgm:spPr/>
      <dgm:t>
        <a:bodyPr/>
        <a:lstStyle/>
        <a:p>
          <a:endParaRPr lang="fr-FR"/>
        </a:p>
      </dgm:t>
    </dgm:pt>
    <dgm:pt modelId="{83FEC680-F871-4EB6-BB7B-63C40C119EB6}">
      <dgm:prSet phldrT="[Texte]" phldr="1"/>
      <dgm:spPr/>
      <dgm:t>
        <a:bodyPr/>
        <a:lstStyle/>
        <a:p>
          <a:endParaRPr lang="fr-FR"/>
        </a:p>
      </dgm:t>
    </dgm:pt>
    <dgm:pt modelId="{91D4D6E0-7B22-49ED-803E-75DAD0CA6E9B}" type="parTrans" cxnId="{99D9E3CC-39EF-4BD7-AA7B-11E777B47618}">
      <dgm:prSet/>
      <dgm:spPr/>
      <dgm:t>
        <a:bodyPr/>
        <a:lstStyle/>
        <a:p>
          <a:endParaRPr lang="fr-FR"/>
        </a:p>
      </dgm:t>
    </dgm:pt>
    <dgm:pt modelId="{DA592DAC-22C9-48AE-8638-8717564BB553}" type="sibTrans" cxnId="{99D9E3CC-39EF-4BD7-AA7B-11E777B47618}">
      <dgm:prSet/>
      <dgm:spPr/>
      <dgm:t>
        <a:bodyPr/>
        <a:lstStyle/>
        <a:p>
          <a:endParaRPr lang="fr-FR"/>
        </a:p>
      </dgm:t>
    </dgm:pt>
    <dgm:pt modelId="{BB539346-1F17-46AD-AD77-99DB26232425}">
      <dgm:prSet phldrT="[Texte]" phldr="1"/>
      <dgm:spPr/>
      <dgm:t>
        <a:bodyPr/>
        <a:lstStyle/>
        <a:p>
          <a:endParaRPr lang="fr-FR"/>
        </a:p>
      </dgm:t>
    </dgm:pt>
    <dgm:pt modelId="{9B0A7F9E-D59A-49EE-BCAB-D37F1007381A}" type="parTrans" cxnId="{58925ECB-80B6-4D5B-BA61-810EDF7BD517}">
      <dgm:prSet/>
      <dgm:spPr/>
      <dgm:t>
        <a:bodyPr/>
        <a:lstStyle/>
        <a:p>
          <a:endParaRPr lang="fr-FR"/>
        </a:p>
      </dgm:t>
    </dgm:pt>
    <dgm:pt modelId="{52765633-8867-4214-BDC4-EB15C9F4D64E}" type="sibTrans" cxnId="{58925ECB-80B6-4D5B-BA61-810EDF7BD517}">
      <dgm:prSet/>
      <dgm:spPr/>
      <dgm:t>
        <a:bodyPr/>
        <a:lstStyle/>
        <a:p>
          <a:endParaRPr lang="fr-FR"/>
        </a:p>
      </dgm:t>
    </dgm:pt>
    <dgm:pt modelId="{84FEE5A2-AC27-4B8C-B269-9AADEA1D1272}">
      <dgm:prSet/>
      <dgm:spPr/>
      <dgm:t>
        <a:bodyPr/>
        <a:lstStyle/>
        <a:p>
          <a:endParaRPr lang="fr-FR"/>
        </a:p>
      </dgm:t>
    </dgm:pt>
    <dgm:pt modelId="{43A9C500-3EED-4975-A127-32834CF3A581}" type="parTrans" cxnId="{AD7216A3-7B31-430B-AADC-561F4B156431}">
      <dgm:prSet/>
      <dgm:spPr/>
      <dgm:t>
        <a:bodyPr/>
        <a:lstStyle/>
        <a:p>
          <a:endParaRPr lang="fr-FR"/>
        </a:p>
      </dgm:t>
    </dgm:pt>
    <dgm:pt modelId="{7B59D9FE-4414-4B8C-9057-D3E5B80B6ABF}" type="sibTrans" cxnId="{AD7216A3-7B31-430B-AADC-561F4B156431}">
      <dgm:prSet/>
      <dgm:spPr/>
      <dgm:t>
        <a:bodyPr/>
        <a:lstStyle/>
        <a:p>
          <a:endParaRPr lang="fr-FR"/>
        </a:p>
      </dgm:t>
    </dgm:pt>
    <dgm:pt modelId="{883B65F4-59A3-4430-9B2A-1E4530F48FD1}">
      <dgm:prSet/>
      <dgm:spPr/>
      <dgm:t>
        <a:bodyPr/>
        <a:lstStyle/>
        <a:p>
          <a:endParaRPr lang="fr-FR"/>
        </a:p>
      </dgm:t>
    </dgm:pt>
    <dgm:pt modelId="{386129EF-9E81-4E7F-997F-D7165EB3B32E}" type="parTrans" cxnId="{34D61BB3-804A-4A1B-8D95-17B226405E08}">
      <dgm:prSet/>
      <dgm:spPr/>
      <dgm:t>
        <a:bodyPr/>
        <a:lstStyle/>
        <a:p>
          <a:endParaRPr lang="fr-FR"/>
        </a:p>
      </dgm:t>
    </dgm:pt>
    <dgm:pt modelId="{B9067CA1-3723-4BE7-85BE-40EE932EE6B7}" type="sibTrans" cxnId="{34D61BB3-804A-4A1B-8D95-17B226405E08}">
      <dgm:prSet/>
      <dgm:spPr/>
      <dgm:t>
        <a:bodyPr/>
        <a:lstStyle/>
        <a:p>
          <a:endParaRPr lang="fr-FR"/>
        </a:p>
      </dgm:t>
    </dgm:pt>
    <dgm:pt modelId="{57C5D30D-B398-4217-8127-E58CB87EC61B}">
      <dgm:prSet/>
      <dgm:spPr/>
      <dgm:t>
        <a:bodyPr/>
        <a:lstStyle/>
        <a:p>
          <a:endParaRPr lang="fr-FR"/>
        </a:p>
      </dgm:t>
    </dgm:pt>
    <dgm:pt modelId="{C45B9325-CD95-48F5-A5FE-0218E2AF950C}" type="parTrans" cxnId="{0690D147-A630-4FA5-9326-284BC72AA705}">
      <dgm:prSet/>
      <dgm:spPr/>
      <dgm:t>
        <a:bodyPr/>
        <a:lstStyle/>
        <a:p>
          <a:endParaRPr lang="fr-FR"/>
        </a:p>
      </dgm:t>
    </dgm:pt>
    <dgm:pt modelId="{8A9550AA-9531-4A9A-9452-871F929CE027}" type="sibTrans" cxnId="{0690D147-A630-4FA5-9326-284BC72AA705}">
      <dgm:prSet/>
      <dgm:spPr/>
      <dgm:t>
        <a:bodyPr/>
        <a:lstStyle/>
        <a:p>
          <a:endParaRPr lang="fr-FR"/>
        </a:p>
      </dgm:t>
    </dgm:pt>
    <dgm:pt modelId="{C89FDE82-9D2F-4FA9-95F0-83887F473128}" type="pres">
      <dgm:prSet presAssocID="{63FBC242-78EF-45F4-840E-E8601BF9FC9D}" presName="Name0" presStyleCnt="0">
        <dgm:presLayoutVars>
          <dgm:dir/>
          <dgm:animLvl val="lvl"/>
          <dgm:resizeHandles val="exact"/>
        </dgm:presLayoutVars>
      </dgm:prSet>
      <dgm:spPr/>
    </dgm:pt>
    <dgm:pt modelId="{FCFAEC6F-BAAE-4292-BD6A-9708DEC9F83C}" type="pres">
      <dgm:prSet presAssocID="{3453B7D6-1C8F-4719-BBFB-5BCDEF69E873}" presName="parTxOnly" presStyleLbl="node1" presStyleIdx="0" presStyleCnt="6">
        <dgm:presLayoutVars>
          <dgm:chMax val="0"/>
          <dgm:chPref val="0"/>
          <dgm:bulletEnabled val="1"/>
        </dgm:presLayoutVars>
      </dgm:prSet>
      <dgm:spPr/>
    </dgm:pt>
    <dgm:pt modelId="{92AACAE9-9D52-4CBA-8439-CB884733793D}" type="pres">
      <dgm:prSet presAssocID="{127FE20F-DFFC-49AC-BC25-9C72B1F048FB}" presName="parTxOnlySpace" presStyleCnt="0"/>
      <dgm:spPr/>
    </dgm:pt>
    <dgm:pt modelId="{D48EC4DB-DE19-4C4E-84AA-CBD4773800E8}" type="pres">
      <dgm:prSet presAssocID="{83FEC680-F871-4EB6-BB7B-63C40C119EB6}" presName="parTxOnly" presStyleLbl="node1" presStyleIdx="1" presStyleCnt="6">
        <dgm:presLayoutVars>
          <dgm:chMax val="0"/>
          <dgm:chPref val="0"/>
          <dgm:bulletEnabled val="1"/>
        </dgm:presLayoutVars>
      </dgm:prSet>
      <dgm:spPr/>
    </dgm:pt>
    <dgm:pt modelId="{4E01F312-E0A5-444A-8394-EC6FBF7FD8C5}" type="pres">
      <dgm:prSet presAssocID="{DA592DAC-22C9-48AE-8638-8717564BB553}" presName="parTxOnlySpace" presStyleCnt="0"/>
      <dgm:spPr/>
    </dgm:pt>
    <dgm:pt modelId="{474487EA-93DF-4A05-B9EF-46A4938B342C}" type="pres">
      <dgm:prSet presAssocID="{BB539346-1F17-46AD-AD77-99DB26232425}" presName="parTxOnly" presStyleLbl="node1" presStyleIdx="2" presStyleCnt="6">
        <dgm:presLayoutVars>
          <dgm:chMax val="0"/>
          <dgm:chPref val="0"/>
          <dgm:bulletEnabled val="1"/>
        </dgm:presLayoutVars>
      </dgm:prSet>
      <dgm:spPr/>
    </dgm:pt>
    <dgm:pt modelId="{212D99DF-1E09-4F54-8C52-0F656466024A}" type="pres">
      <dgm:prSet presAssocID="{52765633-8867-4214-BDC4-EB15C9F4D64E}" presName="parTxOnlySpace" presStyleCnt="0"/>
      <dgm:spPr/>
    </dgm:pt>
    <dgm:pt modelId="{5DC68C00-734A-413B-BFC1-85757CA93CA9}" type="pres">
      <dgm:prSet presAssocID="{84FEE5A2-AC27-4B8C-B269-9AADEA1D1272}" presName="parTxOnly" presStyleLbl="node1" presStyleIdx="3" presStyleCnt="6">
        <dgm:presLayoutVars>
          <dgm:chMax val="0"/>
          <dgm:chPref val="0"/>
          <dgm:bulletEnabled val="1"/>
        </dgm:presLayoutVars>
      </dgm:prSet>
      <dgm:spPr/>
    </dgm:pt>
    <dgm:pt modelId="{FE99BF0D-4394-4787-8042-F14AC01C171D}" type="pres">
      <dgm:prSet presAssocID="{7B59D9FE-4414-4B8C-9057-D3E5B80B6ABF}" presName="parTxOnlySpace" presStyleCnt="0"/>
      <dgm:spPr/>
    </dgm:pt>
    <dgm:pt modelId="{4DBD2707-B63B-44C7-9C14-BBCA2ADEBCE0}" type="pres">
      <dgm:prSet presAssocID="{883B65F4-59A3-4430-9B2A-1E4530F48FD1}" presName="parTxOnly" presStyleLbl="node1" presStyleIdx="4" presStyleCnt="6">
        <dgm:presLayoutVars>
          <dgm:chMax val="0"/>
          <dgm:chPref val="0"/>
          <dgm:bulletEnabled val="1"/>
        </dgm:presLayoutVars>
      </dgm:prSet>
      <dgm:spPr/>
    </dgm:pt>
    <dgm:pt modelId="{78A92793-CA92-455F-B755-F0E5FD4770D0}" type="pres">
      <dgm:prSet presAssocID="{B9067CA1-3723-4BE7-85BE-40EE932EE6B7}" presName="parTxOnlySpace" presStyleCnt="0"/>
      <dgm:spPr/>
    </dgm:pt>
    <dgm:pt modelId="{F5C74197-7E0B-46AE-94DF-995B614E84DC}" type="pres">
      <dgm:prSet presAssocID="{57C5D30D-B398-4217-8127-E58CB87EC61B}" presName="parTxOnly" presStyleLbl="node1" presStyleIdx="5" presStyleCnt="6">
        <dgm:presLayoutVars>
          <dgm:chMax val="0"/>
          <dgm:chPref val="0"/>
          <dgm:bulletEnabled val="1"/>
        </dgm:presLayoutVars>
      </dgm:prSet>
      <dgm:spPr/>
    </dgm:pt>
  </dgm:ptLst>
  <dgm:cxnLst>
    <dgm:cxn modelId="{EA1A5E08-DD44-42F2-801D-2305AB1A827C}" type="presOf" srcId="{83FEC680-F871-4EB6-BB7B-63C40C119EB6}" destId="{D48EC4DB-DE19-4C4E-84AA-CBD4773800E8}" srcOrd="0" destOrd="0" presId="urn:microsoft.com/office/officeart/2005/8/layout/chevron1"/>
    <dgm:cxn modelId="{23960D65-EAB9-4F7B-BCDF-9BC629E2551D}" type="presOf" srcId="{3453B7D6-1C8F-4719-BBFB-5BCDEF69E873}" destId="{FCFAEC6F-BAAE-4292-BD6A-9708DEC9F83C}" srcOrd="0" destOrd="0" presId="urn:microsoft.com/office/officeart/2005/8/layout/chevron1"/>
    <dgm:cxn modelId="{0690D147-A630-4FA5-9326-284BC72AA705}" srcId="{63FBC242-78EF-45F4-840E-E8601BF9FC9D}" destId="{57C5D30D-B398-4217-8127-E58CB87EC61B}" srcOrd="5" destOrd="0" parTransId="{C45B9325-CD95-48F5-A5FE-0218E2AF950C}" sibTransId="{8A9550AA-9531-4A9A-9452-871F929CE027}"/>
    <dgm:cxn modelId="{B8BC8B68-F8ED-4B64-A625-864635F85503}" srcId="{63FBC242-78EF-45F4-840E-E8601BF9FC9D}" destId="{3453B7D6-1C8F-4719-BBFB-5BCDEF69E873}" srcOrd="0" destOrd="0" parTransId="{7696924E-BC80-45B9-B8FA-DA2288F10A76}" sibTransId="{127FE20F-DFFC-49AC-BC25-9C72B1F048FB}"/>
    <dgm:cxn modelId="{069AE156-7002-4FF8-87C8-DF1398697E75}" type="presOf" srcId="{883B65F4-59A3-4430-9B2A-1E4530F48FD1}" destId="{4DBD2707-B63B-44C7-9C14-BBCA2ADEBCE0}" srcOrd="0" destOrd="0" presId="urn:microsoft.com/office/officeart/2005/8/layout/chevron1"/>
    <dgm:cxn modelId="{C13E2F91-E9AF-4D66-8C14-BA1BB2A65A6B}" type="presOf" srcId="{63FBC242-78EF-45F4-840E-E8601BF9FC9D}" destId="{C89FDE82-9D2F-4FA9-95F0-83887F473128}" srcOrd="0" destOrd="0" presId="urn:microsoft.com/office/officeart/2005/8/layout/chevron1"/>
    <dgm:cxn modelId="{AD7216A3-7B31-430B-AADC-561F4B156431}" srcId="{63FBC242-78EF-45F4-840E-E8601BF9FC9D}" destId="{84FEE5A2-AC27-4B8C-B269-9AADEA1D1272}" srcOrd="3" destOrd="0" parTransId="{43A9C500-3EED-4975-A127-32834CF3A581}" sibTransId="{7B59D9FE-4414-4B8C-9057-D3E5B80B6ABF}"/>
    <dgm:cxn modelId="{34D61BB3-804A-4A1B-8D95-17B226405E08}" srcId="{63FBC242-78EF-45F4-840E-E8601BF9FC9D}" destId="{883B65F4-59A3-4430-9B2A-1E4530F48FD1}" srcOrd="4" destOrd="0" parTransId="{386129EF-9E81-4E7F-997F-D7165EB3B32E}" sibTransId="{B9067CA1-3723-4BE7-85BE-40EE932EE6B7}"/>
    <dgm:cxn modelId="{58925ECB-80B6-4D5B-BA61-810EDF7BD517}" srcId="{63FBC242-78EF-45F4-840E-E8601BF9FC9D}" destId="{BB539346-1F17-46AD-AD77-99DB26232425}" srcOrd="2" destOrd="0" parTransId="{9B0A7F9E-D59A-49EE-BCAB-D37F1007381A}" sibTransId="{52765633-8867-4214-BDC4-EB15C9F4D64E}"/>
    <dgm:cxn modelId="{99D9E3CC-39EF-4BD7-AA7B-11E777B47618}" srcId="{63FBC242-78EF-45F4-840E-E8601BF9FC9D}" destId="{83FEC680-F871-4EB6-BB7B-63C40C119EB6}" srcOrd="1" destOrd="0" parTransId="{91D4D6E0-7B22-49ED-803E-75DAD0CA6E9B}" sibTransId="{DA592DAC-22C9-48AE-8638-8717564BB553}"/>
    <dgm:cxn modelId="{2E73DDD9-51B4-4636-AA11-A7DADE588FEA}" type="presOf" srcId="{84FEE5A2-AC27-4B8C-B269-9AADEA1D1272}" destId="{5DC68C00-734A-413B-BFC1-85757CA93CA9}" srcOrd="0" destOrd="0" presId="urn:microsoft.com/office/officeart/2005/8/layout/chevron1"/>
    <dgm:cxn modelId="{457D82EB-5D06-471B-B270-28247FB96473}" type="presOf" srcId="{BB539346-1F17-46AD-AD77-99DB26232425}" destId="{474487EA-93DF-4A05-B9EF-46A4938B342C}" srcOrd="0" destOrd="0" presId="urn:microsoft.com/office/officeart/2005/8/layout/chevron1"/>
    <dgm:cxn modelId="{DA0706EE-684D-495E-82FA-D84DAB7B67C5}" type="presOf" srcId="{57C5D30D-B398-4217-8127-E58CB87EC61B}" destId="{F5C74197-7E0B-46AE-94DF-995B614E84DC}" srcOrd="0" destOrd="0" presId="urn:microsoft.com/office/officeart/2005/8/layout/chevron1"/>
    <dgm:cxn modelId="{F734DF24-4FDE-412D-BAFA-5E0120A72468}" type="presParOf" srcId="{C89FDE82-9D2F-4FA9-95F0-83887F473128}" destId="{FCFAEC6F-BAAE-4292-BD6A-9708DEC9F83C}" srcOrd="0" destOrd="0" presId="urn:microsoft.com/office/officeart/2005/8/layout/chevron1"/>
    <dgm:cxn modelId="{BF126838-3281-44D5-AEF7-7262D837B052}" type="presParOf" srcId="{C89FDE82-9D2F-4FA9-95F0-83887F473128}" destId="{92AACAE9-9D52-4CBA-8439-CB884733793D}" srcOrd="1" destOrd="0" presId="urn:microsoft.com/office/officeart/2005/8/layout/chevron1"/>
    <dgm:cxn modelId="{087E9E4C-DE96-4EBA-88E1-AAAF2126287A}" type="presParOf" srcId="{C89FDE82-9D2F-4FA9-95F0-83887F473128}" destId="{D48EC4DB-DE19-4C4E-84AA-CBD4773800E8}" srcOrd="2" destOrd="0" presId="urn:microsoft.com/office/officeart/2005/8/layout/chevron1"/>
    <dgm:cxn modelId="{8E03047B-19C5-4493-8997-95E81FB8F857}" type="presParOf" srcId="{C89FDE82-9D2F-4FA9-95F0-83887F473128}" destId="{4E01F312-E0A5-444A-8394-EC6FBF7FD8C5}" srcOrd="3" destOrd="0" presId="urn:microsoft.com/office/officeart/2005/8/layout/chevron1"/>
    <dgm:cxn modelId="{F378D81B-6F2A-4369-8E99-207FE367ED36}" type="presParOf" srcId="{C89FDE82-9D2F-4FA9-95F0-83887F473128}" destId="{474487EA-93DF-4A05-B9EF-46A4938B342C}" srcOrd="4" destOrd="0" presId="urn:microsoft.com/office/officeart/2005/8/layout/chevron1"/>
    <dgm:cxn modelId="{2F1D184C-5CA3-4140-B847-D25E29A7CB08}" type="presParOf" srcId="{C89FDE82-9D2F-4FA9-95F0-83887F473128}" destId="{212D99DF-1E09-4F54-8C52-0F656466024A}" srcOrd="5" destOrd="0" presId="urn:microsoft.com/office/officeart/2005/8/layout/chevron1"/>
    <dgm:cxn modelId="{749375EE-91EF-47AD-8CA7-1F297B9A662C}" type="presParOf" srcId="{C89FDE82-9D2F-4FA9-95F0-83887F473128}" destId="{5DC68C00-734A-413B-BFC1-85757CA93CA9}" srcOrd="6" destOrd="0" presId="urn:microsoft.com/office/officeart/2005/8/layout/chevron1"/>
    <dgm:cxn modelId="{A2573EBD-9F13-45AD-8A16-19979146FB1B}" type="presParOf" srcId="{C89FDE82-9D2F-4FA9-95F0-83887F473128}" destId="{FE99BF0D-4394-4787-8042-F14AC01C171D}" srcOrd="7" destOrd="0" presId="urn:microsoft.com/office/officeart/2005/8/layout/chevron1"/>
    <dgm:cxn modelId="{9ECC41B3-98F7-4962-8BFD-35E51AE4D168}" type="presParOf" srcId="{C89FDE82-9D2F-4FA9-95F0-83887F473128}" destId="{4DBD2707-B63B-44C7-9C14-BBCA2ADEBCE0}" srcOrd="8" destOrd="0" presId="urn:microsoft.com/office/officeart/2005/8/layout/chevron1"/>
    <dgm:cxn modelId="{261C2F2D-48EC-42F5-B95B-84758783C9AE}" type="presParOf" srcId="{C89FDE82-9D2F-4FA9-95F0-83887F473128}" destId="{78A92793-CA92-455F-B755-F0E5FD4770D0}" srcOrd="9" destOrd="0" presId="urn:microsoft.com/office/officeart/2005/8/layout/chevron1"/>
    <dgm:cxn modelId="{F8F6D54A-2674-45E8-ADE3-792CD10DA199}" type="presParOf" srcId="{C89FDE82-9D2F-4FA9-95F0-83887F473128}" destId="{F5C74197-7E0B-46AE-94DF-995B614E84DC}"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2B9DB7-7055-4983-8410-B50B5339403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20F3A2A-BF4F-4294-B3C9-A5394E5284A0}">
      <dgm:prSet/>
      <dgm:spPr/>
      <dgm:t>
        <a:bodyPr/>
        <a:lstStyle/>
        <a:p>
          <a:r>
            <a:rPr lang="en-US" b="1" dirty="0"/>
            <a:t>Population ageing may substantially amplify both heat- and cold-attributable mortality </a:t>
          </a:r>
          <a:r>
            <a:rPr lang="en-US" dirty="0"/>
            <a:t>in the Czech Republic.</a:t>
          </a:r>
        </a:p>
      </dgm:t>
    </dgm:pt>
    <dgm:pt modelId="{7EBB7800-B5D8-45A1-87B9-F0B5B4844039}" type="parTrans" cxnId="{38DC9E32-CABC-4F49-BAFF-C32C31A4D3EC}">
      <dgm:prSet/>
      <dgm:spPr/>
      <dgm:t>
        <a:bodyPr/>
        <a:lstStyle/>
        <a:p>
          <a:endParaRPr lang="en-US"/>
        </a:p>
      </dgm:t>
    </dgm:pt>
    <dgm:pt modelId="{D3368303-8572-4889-9010-EA306CDDB3D1}" type="sibTrans" cxnId="{38DC9E32-CABC-4F49-BAFF-C32C31A4D3EC}">
      <dgm:prSet/>
      <dgm:spPr/>
      <dgm:t>
        <a:bodyPr/>
        <a:lstStyle/>
        <a:p>
          <a:endParaRPr lang="en-US"/>
        </a:p>
      </dgm:t>
    </dgm:pt>
    <dgm:pt modelId="{3D8BF5C7-CB0E-4286-AD94-947866C3DFBB}">
      <dgm:prSet/>
      <dgm:spPr/>
      <dgm:t>
        <a:bodyPr/>
        <a:lstStyle/>
        <a:p>
          <a:r>
            <a:rPr lang="en-US" b="0" dirty="0"/>
            <a:t>Ageing may erase climate-related declines in cold deaths and significantly increase heat-related mortality by the end of the century.</a:t>
          </a:r>
        </a:p>
      </dgm:t>
    </dgm:pt>
    <dgm:pt modelId="{84E6A061-0815-4A8B-AF3A-26C2384F9148}" type="parTrans" cxnId="{E0D22443-C002-4543-96A1-27CB2E3E0A77}">
      <dgm:prSet/>
      <dgm:spPr/>
      <dgm:t>
        <a:bodyPr/>
        <a:lstStyle/>
        <a:p>
          <a:endParaRPr lang="en-US"/>
        </a:p>
      </dgm:t>
    </dgm:pt>
    <dgm:pt modelId="{83105789-5DDE-4461-9704-10F7F447B23D}" type="sibTrans" cxnId="{E0D22443-C002-4543-96A1-27CB2E3E0A77}">
      <dgm:prSet/>
      <dgm:spPr/>
      <dgm:t>
        <a:bodyPr/>
        <a:lstStyle/>
        <a:p>
          <a:endParaRPr lang="en-US"/>
        </a:p>
      </dgm:t>
    </dgm:pt>
    <dgm:pt modelId="{E6683337-937C-43F9-A5CD-91556B7AA7AC}">
      <dgm:prSet/>
      <dgm:spPr/>
      <dgm:t>
        <a:bodyPr/>
        <a:lstStyle/>
        <a:p>
          <a:r>
            <a:rPr lang="en-US" b="1" dirty="0"/>
            <a:t>Public-health preparedness and adaptation planning should explicitly incorporate ageing </a:t>
          </a:r>
          <a:r>
            <a:rPr lang="en-US" dirty="0"/>
            <a:t>and target older adults to reduce future mortality burdens.</a:t>
          </a:r>
        </a:p>
      </dgm:t>
    </dgm:pt>
    <dgm:pt modelId="{A2D98D0B-54FF-4FC1-A1F6-27DDBBF5056C}" type="parTrans" cxnId="{79287BB0-C53F-444E-A1EF-B11A9FF33721}">
      <dgm:prSet/>
      <dgm:spPr/>
      <dgm:t>
        <a:bodyPr/>
        <a:lstStyle/>
        <a:p>
          <a:endParaRPr lang="en-US"/>
        </a:p>
      </dgm:t>
    </dgm:pt>
    <dgm:pt modelId="{898137DE-6771-400B-ABAF-7F7ED2D3931A}" type="sibTrans" cxnId="{79287BB0-C53F-444E-A1EF-B11A9FF33721}">
      <dgm:prSet/>
      <dgm:spPr/>
      <dgm:t>
        <a:bodyPr/>
        <a:lstStyle/>
        <a:p>
          <a:endParaRPr lang="en-US"/>
        </a:p>
      </dgm:t>
    </dgm:pt>
    <dgm:pt modelId="{81FD1EC0-DA8E-4F24-A5CD-472C69CAC78F}" type="pres">
      <dgm:prSet presAssocID="{C02B9DB7-7055-4983-8410-B50B5339403A}" presName="root" presStyleCnt="0">
        <dgm:presLayoutVars>
          <dgm:dir/>
          <dgm:resizeHandles val="exact"/>
        </dgm:presLayoutVars>
      </dgm:prSet>
      <dgm:spPr/>
    </dgm:pt>
    <dgm:pt modelId="{55A1408D-101F-499E-B7A6-E1A7FCD8E8DC}" type="pres">
      <dgm:prSet presAssocID="{720F3A2A-BF4F-4294-B3C9-A5394E5284A0}" presName="compNode" presStyleCnt="0"/>
      <dgm:spPr/>
    </dgm:pt>
    <dgm:pt modelId="{A0EC6EA2-3D7E-4532-AD49-4D3B2E91E397}" type="pres">
      <dgm:prSet presAssocID="{720F3A2A-BF4F-4294-B3C9-A5394E5284A0}" presName="bgRect" presStyleLbl="bgShp" presStyleIdx="0" presStyleCnt="3"/>
      <dgm:spPr/>
    </dgm:pt>
    <dgm:pt modelId="{8C6216D3-FC79-4341-A5BF-F82ABBCDCCEB}" type="pres">
      <dgm:prSet presAssocID="{720F3A2A-BF4F-4294-B3C9-A5394E5284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Cane"/>
        </a:ext>
      </dgm:extLst>
    </dgm:pt>
    <dgm:pt modelId="{0C62A232-5306-4931-8AFF-D71F0B492BF4}" type="pres">
      <dgm:prSet presAssocID="{720F3A2A-BF4F-4294-B3C9-A5394E5284A0}" presName="spaceRect" presStyleCnt="0"/>
      <dgm:spPr/>
    </dgm:pt>
    <dgm:pt modelId="{6942B720-151A-4AFB-B984-F0E24B94A187}" type="pres">
      <dgm:prSet presAssocID="{720F3A2A-BF4F-4294-B3C9-A5394E5284A0}" presName="parTx" presStyleLbl="revTx" presStyleIdx="0" presStyleCnt="3">
        <dgm:presLayoutVars>
          <dgm:chMax val="0"/>
          <dgm:chPref val="0"/>
        </dgm:presLayoutVars>
      </dgm:prSet>
      <dgm:spPr/>
    </dgm:pt>
    <dgm:pt modelId="{42B8EC38-12ED-495D-AD07-CB9638D8AFB5}" type="pres">
      <dgm:prSet presAssocID="{D3368303-8572-4889-9010-EA306CDDB3D1}" presName="sibTrans" presStyleCnt="0"/>
      <dgm:spPr/>
    </dgm:pt>
    <dgm:pt modelId="{B5DD2B16-9D32-4C31-A058-1DE642628E9B}" type="pres">
      <dgm:prSet presAssocID="{3D8BF5C7-CB0E-4286-AD94-947866C3DFBB}" presName="compNode" presStyleCnt="0"/>
      <dgm:spPr/>
    </dgm:pt>
    <dgm:pt modelId="{897769E5-85D8-4895-A8CC-3BAEF1213F89}" type="pres">
      <dgm:prSet presAssocID="{3D8BF5C7-CB0E-4286-AD94-947866C3DFBB}" presName="bgRect" presStyleLbl="bgShp" presStyleIdx="1" presStyleCnt="3"/>
      <dgm:spPr/>
    </dgm:pt>
    <dgm:pt modelId="{91DFAFF4-D25D-4F3F-992D-9836EF8E73D7}" type="pres">
      <dgm:prSet presAssocID="{3D8BF5C7-CB0E-4286-AD94-947866C3DFB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CDB820EE-FA43-4321-AB80-71DF9FA6ECBD}" type="pres">
      <dgm:prSet presAssocID="{3D8BF5C7-CB0E-4286-AD94-947866C3DFBB}" presName="spaceRect" presStyleCnt="0"/>
      <dgm:spPr/>
    </dgm:pt>
    <dgm:pt modelId="{D63AEE13-91E9-42B3-8A03-ADBB5480B0FE}" type="pres">
      <dgm:prSet presAssocID="{3D8BF5C7-CB0E-4286-AD94-947866C3DFBB}" presName="parTx" presStyleLbl="revTx" presStyleIdx="1" presStyleCnt="3">
        <dgm:presLayoutVars>
          <dgm:chMax val="0"/>
          <dgm:chPref val="0"/>
        </dgm:presLayoutVars>
      </dgm:prSet>
      <dgm:spPr/>
    </dgm:pt>
    <dgm:pt modelId="{313EA3C6-2D8C-4189-9EAA-F21AAD8AC95F}" type="pres">
      <dgm:prSet presAssocID="{83105789-5DDE-4461-9704-10F7F447B23D}" presName="sibTrans" presStyleCnt="0"/>
      <dgm:spPr/>
    </dgm:pt>
    <dgm:pt modelId="{F5C13277-964D-4645-BE66-3C78A57CC6F9}" type="pres">
      <dgm:prSet presAssocID="{E6683337-937C-43F9-A5CD-91556B7AA7AC}" presName="compNode" presStyleCnt="0"/>
      <dgm:spPr/>
    </dgm:pt>
    <dgm:pt modelId="{D0E0483D-0102-4AFE-90C4-E5B6DF192542}" type="pres">
      <dgm:prSet presAssocID="{E6683337-937C-43F9-A5CD-91556B7AA7AC}" presName="bgRect" presStyleLbl="bgShp" presStyleIdx="2" presStyleCnt="3"/>
      <dgm:spPr/>
    </dgm:pt>
    <dgm:pt modelId="{324B35C5-9A32-4DF8-8E06-7D6E28828AD2}" type="pres">
      <dgm:prSet presAssocID="{E6683337-937C-43F9-A5CD-91556B7AA7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9DB32CDC-B47E-44C6-AC0E-AE92F91495E8}" type="pres">
      <dgm:prSet presAssocID="{E6683337-937C-43F9-A5CD-91556B7AA7AC}" presName="spaceRect" presStyleCnt="0"/>
      <dgm:spPr/>
    </dgm:pt>
    <dgm:pt modelId="{8842D5B1-BDE4-4B95-BD4D-4F4231B0681C}" type="pres">
      <dgm:prSet presAssocID="{E6683337-937C-43F9-A5CD-91556B7AA7AC}" presName="parTx" presStyleLbl="revTx" presStyleIdx="2" presStyleCnt="3">
        <dgm:presLayoutVars>
          <dgm:chMax val="0"/>
          <dgm:chPref val="0"/>
        </dgm:presLayoutVars>
      </dgm:prSet>
      <dgm:spPr/>
    </dgm:pt>
  </dgm:ptLst>
  <dgm:cxnLst>
    <dgm:cxn modelId="{3CC27306-FCBD-4673-8697-79E944FA2D41}" type="presOf" srcId="{3D8BF5C7-CB0E-4286-AD94-947866C3DFBB}" destId="{D63AEE13-91E9-42B3-8A03-ADBB5480B0FE}" srcOrd="0" destOrd="0" presId="urn:microsoft.com/office/officeart/2018/2/layout/IconVerticalSolidList"/>
    <dgm:cxn modelId="{18941424-4537-46D4-B84C-BC04D90EE20C}" type="presOf" srcId="{720F3A2A-BF4F-4294-B3C9-A5394E5284A0}" destId="{6942B720-151A-4AFB-B984-F0E24B94A187}" srcOrd="0" destOrd="0" presId="urn:microsoft.com/office/officeart/2018/2/layout/IconVerticalSolidList"/>
    <dgm:cxn modelId="{38DC9E32-CABC-4F49-BAFF-C32C31A4D3EC}" srcId="{C02B9DB7-7055-4983-8410-B50B5339403A}" destId="{720F3A2A-BF4F-4294-B3C9-A5394E5284A0}" srcOrd="0" destOrd="0" parTransId="{7EBB7800-B5D8-45A1-87B9-F0B5B4844039}" sibTransId="{D3368303-8572-4889-9010-EA306CDDB3D1}"/>
    <dgm:cxn modelId="{7D3D2D38-422B-43F6-A8DD-FF7F2D998D02}" type="presOf" srcId="{E6683337-937C-43F9-A5CD-91556B7AA7AC}" destId="{8842D5B1-BDE4-4B95-BD4D-4F4231B0681C}" srcOrd="0" destOrd="0" presId="urn:microsoft.com/office/officeart/2018/2/layout/IconVerticalSolidList"/>
    <dgm:cxn modelId="{E0D22443-C002-4543-96A1-27CB2E3E0A77}" srcId="{C02B9DB7-7055-4983-8410-B50B5339403A}" destId="{3D8BF5C7-CB0E-4286-AD94-947866C3DFBB}" srcOrd="1" destOrd="0" parTransId="{84E6A061-0815-4A8B-AF3A-26C2384F9148}" sibTransId="{83105789-5DDE-4461-9704-10F7F447B23D}"/>
    <dgm:cxn modelId="{A6DDC974-129B-491B-A2AC-A9B0D7D8F3F9}" type="presOf" srcId="{C02B9DB7-7055-4983-8410-B50B5339403A}" destId="{81FD1EC0-DA8E-4F24-A5CD-472C69CAC78F}" srcOrd="0" destOrd="0" presId="urn:microsoft.com/office/officeart/2018/2/layout/IconVerticalSolidList"/>
    <dgm:cxn modelId="{79287BB0-C53F-444E-A1EF-B11A9FF33721}" srcId="{C02B9DB7-7055-4983-8410-B50B5339403A}" destId="{E6683337-937C-43F9-A5CD-91556B7AA7AC}" srcOrd="2" destOrd="0" parTransId="{A2D98D0B-54FF-4FC1-A1F6-27DDBBF5056C}" sibTransId="{898137DE-6771-400B-ABAF-7F7ED2D3931A}"/>
    <dgm:cxn modelId="{FD5ACF8D-ED0E-4147-8C1F-7329410F72DA}" type="presParOf" srcId="{81FD1EC0-DA8E-4F24-A5CD-472C69CAC78F}" destId="{55A1408D-101F-499E-B7A6-E1A7FCD8E8DC}" srcOrd="0" destOrd="0" presId="urn:microsoft.com/office/officeart/2018/2/layout/IconVerticalSolidList"/>
    <dgm:cxn modelId="{CABC2221-B3CA-445F-9DE3-403568FB153A}" type="presParOf" srcId="{55A1408D-101F-499E-B7A6-E1A7FCD8E8DC}" destId="{A0EC6EA2-3D7E-4532-AD49-4D3B2E91E397}" srcOrd="0" destOrd="0" presId="urn:microsoft.com/office/officeart/2018/2/layout/IconVerticalSolidList"/>
    <dgm:cxn modelId="{934E8654-B80F-4DCA-97FB-D6F580D34ACD}" type="presParOf" srcId="{55A1408D-101F-499E-B7A6-E1A7FCD8E8DC}" destId="{8C6216D3-FC79-4341-A5BF-F82ABBCDCCEB}" srcOrd="1" destOrd="0" presId="urn:microsoft.com/office/officeart/2018/2/layout/IconVerticalSolidList"/>
    <dgm:cxn modelId="{FD61E3DE-67DA-42EB-9283-48AAE00ABD97}" type="presParOf" srcId="{55A1408D-101F-499E-B7A6-E1A7FCD8E8DC}" destId="{0C62A232-5306-4931-8AFF-D71F0B492BF4}" srcOrd="2" destOrd="0" presId="urn:microsoft.com/office/officeart/2018/2/layout/IconVerticalSolidList"/>
    <dgm:cxn modelId="{3863534E-0C92-486B-80B3-D77F9185764C}" type="presParOf" srcId="{55A1408D-101F-499E-B7A6-E1A7FCD8E8DC}" destId="{6942B720-151A-4AFB-B984-F0E24B94A187}" srcOrd="3" destOrd="0" presId="urn:microsoft.com/office/officeart/2018/2/layout/IconVerticalSolidList"/>
    <dgm:cxn modelId="{5541E422-73C3-45D8-B3F4-7FDA1D7412E3}" type="presParOf" srcId="{81FD1EC0-DA8E-4F24-A5CD-472C69CAC78F}" destId="{42B8EC38-12ED-495D-AD07-CB9638D8AFB5}" srcOrd="1" destOrd="0" presId="urn:microsoft.com/office/officeart/2018/2/layout/IconVerticalSolidList"/>
    <dgm:cxn modelId="{D8F887FB-3E66-4BE7-A18A-B33504BEFD48}" type="presParOf" srcId="{81FD1EC0-DA8E-4F24-A5CD-472C69CAC78F}" destId="{B5DD2B16-9D32-4C31-A058-1DE642628E9B}" srcOrd="2" destOrd="0" presId="urn:microsoft.com/office/officeart/2018/2/layout/IconVerticalSolidList"/>
    <dgm:cxn modelId="{323B7A7D-ACD2-4064-B55F-BD581388F0AB}" type="presParOf" srcId="{B5DD2B16-9D32-4C31-A058-1DE642628E9B}" destId="{897769E5-85D8-4895-A8CC-3BAEF1213F89}" srcOrd="0" destOrd="0" presId="urn:microsoft.com/office/officeart/2018/2/layout/IconVerticalSolidList"/>
    <dgm:cxn modelId="{CE5A5F70-1DD4-4F2F-9E12-B046208549AF}" type="presParOf" srcId="{B5DD2B16-9D32-4C31-A058-1DE642628E9B}" destId="{91DFAFF4-D25D-4F3F-992D-9836EF8E73D7}" srcOrd="1" destOrd="0" presId="urn:microsoft.com/office/officeart/2018/2/layout/IconVerticalSolidList"/>
    <dgm:cxn modelId="{B8CE919E-44B4-4849-B04A-2322B93ABB5A}" type="presParOf" srcId="{B5DD2B16-9D32-4C31-A058-1DE642628E9B}" destId="{CDB820EE-FA43-4321-AB80-71DF9FA6ECBD}" srcOrd="2" destOrd="0" presId="urn:microsoft.com/office/officeart/2018/2/layout/IconVerticalSolidList"/>
    <dgm:cxn modelId="{90BE9D7E-CCAA-425D-B328-7A8459449532}" type="presParOf" srcId="{B5DD2B16-9D32-4C31-A058-1DE642628E9B}" destId="{D63AEE13-91E9-42B3-8A03-ADBB5480B0FE}" srcOrd="3" destOrd="0" presId="urn:microsoft.com/office/officeart/2018/2/layout/IconVerticalSolidList"/>
    <dgm:cxn modelId="{9D06E94E-F3A0-473D-8A92-1C79998D6FDA}" type="presParOf" srcId="{81FD1EC0-DA8E-4F24-A5CD-472C69CAC78F}" destId="{313EA3C6-2D8C-4189-9EAA-F21AAD8AC95F}" srcOrd="3" destOrd="0" presId="urn:microsoft.com/office/officeart/2018/2/layout/IconVerticalSolidList"/>
    <dgm:cxn modelId="{0A1EC32C-B50A-4C88-B8F8-DBE6753064AD}" type="presParOf" srcId="{81FD1EC0-DA8E-4F24-A5CD-472C69CAC78F}" destId="{F5C13277-964D-4645-BE66-3C78A57CC6F9}" srcOrd="4" destOrd="0" presId="urn:microsoft.com/office/officeart/2018/2/layout/IconVerticalSolidList"/>
    <dgm:cxn modelId="{21B871AA-FA64-47B7-9CA5-EA9B94CBBABB}" type="presParOf" srcId="{F5C13277-964D-4645-BE66-3C78A57CC6F9}" destId="{D0E0483D-0102-4AFE-90C4-E5B6DF192542}" srcOrd="0" destOrd="0" presId="urn:microsoft.com/office/officeart/2018/2/layout/IconVerticalSolidList"/>
    <dgm:cxn modelId="{7DEB83F4-9D5D-4285-AB67-28694AFC60B6}" type="presParOf" srcId="{F5C13277-964D-4645-BE66-3C78A57CC6F9}" destId="{324B35C5-9A32-4DF8-8E06-7D6E28828AD2}" srcOrd="1" destOrd="0" presId="urn:microsoft.com/office/officeart/2018/2/layout/IconVerticalSolidList"/>
    <dgm:cxn modelId="{FD25BB30-FB55-4FED-B3D9-F9C0D77A43E0}" type="presParOf" srcId="{F5C13277-964D-4645-BE66-3C78A57CC6F9}" destId="{9DB32CDC-B47E-44C6-AC0E-AE92F91495E8}" srcOrd="2" destOrd="0" presId="urn:microsoft.com/office/officeart/2018/2/layout/IconVerticalSolidList"/>
    <dgm:cxn modelId="{CE79A3AB-EFAF-427F-B6B6-145621554B3A}" type="presParOf" srcId="{F5C13277-964D-4645-BE66-3C78A57CC6F9}" destId="{8842D5B1-BDE4-4B95-BD4D-4F4231B0681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AEC6F-BAAE-4292-BD6A-9708DEC9F83C}">
      <dsp:nvSpPr>
        <dsp:cNvPr id="0" name=""/>
        <dsp:cNvSpPr/>
      </dsp:nvSpPr>
      <dsp:spPr>
        <a:xfrm>
          <a:off x="5134" y="1605570"/>
          <a:ext cx="1910059" cy="76402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endParaRPr lang="fr-FR" sz="2300" kern="1200"/>
        </a:p>
      </dsp:txBody>
      <dsp:txXfrm>
        <a:off x="387146" y="1605570"/>
        <a:ext cx="1146036" cy="764023"/>
      </dsp:txXfrm>
    </dsp:sp>
    <dsp:sp modelId="{D48EC4DB-DE19-4C4E-84AA-CBD4773800E8}">
      <dsp:nvSpPr>
        <dsp:cNvPr id="0" name=""/>
        <dsp:cNvSpPr/>
      </dsp:nvSpPr>
      <dsp:spPr>
        <a:xfrm>
          <a:off x="1724188" y="1605570"/>
          <a:ext cx="1910059" cy="764023"/>
        </a:xfrm>
        <a:prstGeom prst="chevron">
          <a:avLst/>
        </a:prstGeom>
        <a:solidFill>
          <a:schemeClr val="accent2">
            <a:hueOff val="1120000"/>
            <a:satOff val="7265"/>
            <a:lumOff val="-874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endParaRPr lang="fr-FR" sz="2300" kern="1200"/>
        </a:p>
      </dsp:txBody>
      <dsp:txXfrm>
        <a:off x="2106200" y="1605570"/>
        <a:ext cx="1146036" cy="764023"/>
      </dsp:txXfrm>
    </dsp:sp>
    <dsp:sp modelId="{474487EA-93DF-4A05-B9EF-46A4938B342C}">
      <dsp:nvSpPr>
        <dsp:cNvPr id="0" name=""/>
        <dsp:cNvSpPr/>
      </dsp:nvSpPr>
      <dsp:spPr>
        <a:xfrm>
          <a:off x="3443242" y="1605570"/>
          <a:ext cx="1910059" cy="764023"/>
        </a:xfrm>
        <a:prstGeom prst="chevron">
          <a:avLst/>
        </a:prstGeom>
        <a:solidFill>
          <a:schemeClr val="accent2">
            <a:hueOff val="2240000"/>
            <a:satOff val="14529"/>
            <a:lumOff val="-1749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endParaRPr lang="fr-FR" sz="2300" kern="1200"/>
        </a:p>
      </dsp:txBody>
      <dsp:txXfrm>
        <a:off x="3825254" y="1605570"/>
        <a:ext cx="1146036" cy="764023"/>
      </dsp:txXfrm>
    </dsp:sp>
    <dsp:sp modelId="{5DC68C00-734A-413B-BFC1-85757CA93CA9}">
      <dsp:nvSpPr>
        <dsp:cNvPr id="0" name=""/>
        <dsp:cNvSpPr/>
      </dsp:nvSpPr>
      <dsp:spPr>
        <a:xfrm>
          <a:off x="5162296" y="1605570"/>
          <a:ext cx="1910059" cy="764023"/>
        </a:xfrm>
        <a:prstGeom prst="chevron">
          <a:avLst/>
        </a:prstGeom>
        <a:solidFill>
          <a:schemeClr val="accent2">
            <a:hueOff val="3360001"/>
            <a:satOff val="21794"/>
            <a:lumOff val="-26236"/>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endParaRPr lang="fr-FR" sz="4600" kern="1200"/>
        </a:p>
      </dsp:txBody>
      <dsp:txXfrm>
        <a:off x="5544308" y="1605570"/>
        <a:ext cx="1146036" cy="764023"/>
      </dsp:txXfrm>
    </dsp:sp>
    <dsp:sp modelId="{4DBD2707-B63B-44C7-9C14-BBCA2ADEBCE0}">
      <dsp:nvSpPr>
        <dsp:cNvPr id="0" name=""/>
        <dsp:cNvSpPr/>
      </dsp:nvSpPr>
      <dsp:spPr>
        <a:xfrm>
          <a:off x="6881350" y="1605570"/>
          <a:ext cx="1910059" cy="764023"/>
        </a:xfrm>
        <a:prstGeom prst="chevron">
          <a:avLst/>
        </a:prstGeom>
        <a:solidFill>
          <a:schemeClr val="accent2">
            <a:hueOff val="4480001"/>
            <a:satOff val="29058"/>
            <a:lumOff val="-3498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endParaRPr lang="fr-FR" sz="4600" kern="1200"/>
        </a:p>
      </dsp:txBody>
      <dsp:txXfrm>
        <a:off x="7263362" y="1605570"/>
        <a:ext cx="1146036" cy="764023"/>
      </dsp:txXfrm>
    </dsp:sp>
    <dsp:sp modelId="{F5C74197-7E0B-46AE-94DF-995B614E84DC}">
      <dsp:nvSpPr>
        <dsp:cNvPr id="0" name=""/>
        <dsp:cNvSpPr/>
      </dsp:nvSpPr>
      <dsp:spPr>
        <a:xfrm>
          <a:off x="8600404" y="1605570"/>
          <a:ext cx="1910059" cy="764023"/>
        </a:xfrm>
        <a:prstGeom prst="chevron">
          <a:avLst/>
        </a:prstGeom>
        <a:solidFill>
          <a:schemeClr val="accent2">
            <a:hueOff val="5600001"/>
            <a:satOff val="36323"/>
            <a:lumOff val="-43726"/>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endParaRPr lang="fr-FR" sz="4600" kern="1200"/>
        </a:p>
      </dsp:txBody>
      <dsp:txXfrm>
        <a:off x="8982416" y="1605570"/>
        <a:ext cx="1146036" cy="7640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C6EA2-3D7E-4532-AD49-4D3B2E91E397}">
      <dsp:nvSpPr>
        <dsp:cNvPr id="0" name=""/>
        <dsp:cNvSpPr/>
      </dsp:nvSpPr>
      <dsp:spPr>
        <a:xfrm>
          <a:off x="0" y="591"/>
          <a:ext cx="10387901" cy="13851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6216D3-FC79-4341-A5BF-F82ABBCDCCEB}">
      <dsp:nvSpPr>
        <dsp:cNvPr id="0" name=""/>
        <dsp:cNvSpPr/>
      </dsp:nvSpPr>
      <dsp:spPr>
        <a:xfrm>
          <a:off x="418996" y="312242"/>
          <a:ext cx="761811" cy="761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42B720-151A-4AFB-B984-F0E24B94A187}">
      <dsp:nvSpPr>
        <dsp:cNvPr id="0" name=""/>
        <dsp:cNvSpPr/>
      </dsp:nvSpPr>
      <dsp:spPr>
        <a:xfrm>
          <a:off x="1599805" y="591"/>
          <a:ext cx="8788095" cy="1385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91" tIns="146591" rIns="146591" bIns="146591" numCol="1" spcCol="1270" anchor="ctr" anchorCtr="0">
          <a:noAutofit/>
        </a:bodyPr>
        <a:lstStyle/>
        <a:p>
          <a:pPr marL="0" lvl="0" indent="0" algn="l" defTabSz="1066800">
            <a:lnSpc>
              <a:spcPct val="90000"/>
            </a:lnSpc>
            <a:spcBef>
              <a:spcPct val="0"/>
            </a:spcBef>
            <a:spcAft>
              <a:spcPct val="35000"/>
            </a:spcAft>
            <a:buNone/>
          </a:pPr>
          <a:r>
            <a:rPr lang="en-US" sz="2400" b="1" kern="1200" dirty="0"/>
            <a:t>Population ageing may substantially amplify both heat- and cold-attributable mortality </a:t>
          </a:r>
          <a:r>
            <a:rPr lang="en-US" sz="2400" kern="1200" dirty="0"/>
            <a:t>in the Czech Republic.</a:t>
          </a:r>
        </a:p>
      </dsp:txBody>
      <dsp:txXfrm>
        <a:off x="1599805" y="591"/>
        <a:ext cx="8788095" cy="1385112"/>
      </dsp:txXfrm>
    </dsp:sp>
    <dsp:sp modelId="{897769E5-85D8-4895-A8CC-3BAEF1213F89}">
      <dsp:nvSpPr>
        <dsp:cNvPr id="0" name=""/>
        <dsp:cNvSpPr/>
      </dsp:nvSpPr>
      <dsp:spPr>
        <a:xfrm>
          <a:off x="0" y="1731982"/>
          <a:ext cx="10387901" cy="13851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DFAFF4-D25D-4F3F-992D-9836EF8E73D7}">
      <dsp:nvSpPr>
        <dsp:cNvPr id="0" name=""/>
        <dsp:cNvSpPr/>
      </dsp:nvSpPr>
      <dsp:spPr>
        <a:xfrm>
          <a:off x="418996" y="2043633"/>
          <a:ext cx="761811" cy="761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3AEE13-91E9-42B3-8A03-ADBB5480B0FE}">
      <dsp:nvSpPr>
        <dsp:cNvPr id="0" name=""/>
        <dsp:cNvSpPr/>
      </dsp:nvSpPr>
      <dsp:spPr>
        <a:xfrm>
          <a:off x="1599805" y="1731982"/>
          <a:ext cx="8788095" cy="1385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91" tIns="146591" rIns="146591" bIns="146591" numCol="1" spcCol="1270" anchor="ctr" anchorCtr="0">
          <a:noAutofit/>
        </a:bodyPr>
        <a:lstStyle/>
        <a:p>
          <a:pPr marL="0" lvl="0" indent="0" algn="l" defTabSz="1066800">
            <a:lnSpc>
              <a:spcPct val="90000"/>
            </a:lnSpc>
            <a:spcBef>
              <a:spcPct val="0"/>
            </a:spcBef>
            <a:spcAft>
              <a:spcPct val="35000"/>
            </a:spcAft>
            <a:buNone/>
          </a:pPr>
          <a:r>
            <a:rPr lang="en-US" sz="2400" b="0" kern="1200" dirty="0"/>
            <a:t>Ageing may erase climate-related declines in cold deaths and significantly increase heat-related mortality by the end of the century.</a:t>
          </a:r>
        </a:p>
      </dsp:txBody>
      <dsp:txXfrm>
        <a:off x="1599805" y="1731982"/>
        <a:ext cx="8788095" cy="1385112"/>
      </dsp:txXfrm>
    </dsp:sp>
    <dsp:sp modelId="{D0E0483D-0102-4AFE-90C4-E5B6DF192542}">
      <dsp:nvSpPr>
        <dsp:cNvPr id="0" name=""/>
        <dsp:cNvSpPr/>
      </dsp:nvSpPr>
      <dsp:spPr>
        <a:xfrm>
          <a:off x="0" y="3463373"/>
          <a:ext cx="10387901" cy="13851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4B35C5-9A32-4DF8-8E06-7D6E28828AD2}">
      <dsp:nvSpPr>
        <dsp:cNvPr id="0" name=""/>
        <dsp:cNvSpPr/>
      </dsp:nvSpPr>
      <dsp:spPr>
        <a:xfrm>
          <a:off x="418996" y="3775023"/>
          <a:ext cx="761811" cy="761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42D5B1-BDE4-4B95-BD4D-4F4231B0681C}">
      <dsp:nvSpPr>
        <dsp:cNvPr id="0" name=""/>
        <dsp:cNvSpPr/>
      </dsp:nvSpPr>
      <dsp:spPr>
        <a:xfrm>
          <a:off x="1599805" y="3463373"/>
          <a:ext cx="8788095" cy="1385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91" tIns="146591" rIns="146591" bIns="146591" numCol="1" spcCol="1270" anchor="ctr" anchorCtr="0">
          <a:noAutofit/>
        </a:bodyPr>
        <a:lstStyle/>
        <a:p>
          <a:pPr marL="0" lvl="0" indent="0" algn="l" defTabSz="1066800">
            <a:lnSpc>
              <a:spcPct val="90000"/>
            </a:lnSpc>
            <a:spcBef>
              <a:spcPct val="0"/>
            </a:spcBef>
            <a:spcAft>
              <a:spcPct val="35000"/>
            </a:spcAft>
            <a:buNone/>
          </a:pPr>
          <a:r>
            <a:rPr lang="en-US" sz="2400" b="1" kern="1200" dirty="0"/>
            <a:t>Public-health preparedness and adaptation planning should explicitly incorporate ageing </a:t>
          </a:r>
          <a:r>
            <a:rPr lang="en-US" sz="2400" kern="1200" dirty="0"/>
            <a:t>and target older adults to reduce future mortality burdens.</a:t>
          </a:r>
        </a:p>
      </dsp:txBody>
      <dsp:txXfrm>
        <a:off x="1599805" y="3463373"/>
        <a:ext cx="8788095" cy="13851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82DCD3D-F315-ED52-73D1-940B82D828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6D9141A-9320-143E-6CA4-1272DB26C6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B5912E-08DF-423C-BFD2-3306CC86645A}" type="datetimeFigureOut">
              <a:rPr lang="fr-FR" smtClean="0"/>
              <a:t>12/05/2026</a:t>
            </a:fld>
            <a:endParaRPr lang="fr-FR"/>
          </a:p>
        </p:txBody>
      </p:sp>
      <p:sp>
        <p:nvSpPr>
          <p:cNvPr id="4" name="Espace réservé du pied de page 3">
            <a:extLst>
              <a:ext uri="{FF2B5EF4-FFF2-40B4-BE49-F238E27FC236}">
                <a16:creationId xmlns:a16="http://schemas.microsoft.com/office/drawing/2014/main" id="{A2642E5F-E377-1877-1951-6951E9EEA7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F1F5A5C-76BE-BFB3-8F67-07220BAA6A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C592A1-C4EC-4010-BA76-4E23F7114170}" type="slidenum">
              <a:rPr lang="fr-FR" smtClean="0"/>
              <a:t>‹#›</a:t>
            </a:fld>
            <a:endParaRPr lang="fr-FR"/>
          </a:p>
        </p:txBody>
      </p:sp>
    </p:spTree>
    <p:extLst>
      <p:ext uri="{BB962C8B-B14F-4D97-AF65-F5344CB8AC3E}">
        <p14:creationId xmlns:p14="http://schemas.microsoft.com/office/powerpoint/2010/main" val="425050630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9D79D-51B1-4F6D-B64B-477B112317DD}"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E5494-4673-496F-8021-6541447828D6}" type="slidenum">
              <a:rPr lang="en-US" smtClean="0"/>
              <a:t>‹#›</a:t>
            </a:fld>
            <a:endParaRPr lang="en-US"/>
          </a:p>
        </p:txBody>
      </p:sp>
    </p:spTree>
    <p:extLst>
      <p:ext uri="{BB962C8B-B14F-4D97-AF65-F5344CB8AC3E}">
        <p14:creationId xmlns:p14="http://schemas.microsoft.com/office/powerpoint/2010/main" val="309755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24AB00-3F9F-4931-986A-594F7DA27126}" type="slidenum">
              <a:rPr lang="en-US" smtClean="0"/>
              <a:t>1</a:t>
            </a:fld>
            <a:endParaRPr lang="en-US"/>
          </a:p>
        </p:txBody>
      </p:sp>
    </p:spTree>
    <p:extLst>
      <p:ext uri="{BB962C8B-B14F-4D97-AF65-F5344CB8AC3E}">
        <p14:creationId xmlns:p14="http://schemas.microsoft.com/office/powerpoint/2010/main" val="4221198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jpeg"/><Relationship Id="rId2" Type="http://schemas.openxmlformats.org/officeDocument/2006/relationships/image" Target="../media/image1.png"/><Relationship Id="rId16"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twitter.com/CROSSEU_EU" TargetMode="External"/><Relationship Id="rId11" Type="http://schemas.openxmlformats.org/officeDocument/2006/relationships/image" Target="../media/image5.png"/><Relationship Id="rId5" Type="http://schemas.openxmlformats.org/officeDocument/2006/relationships/hyperlink" Target="https://www.linkedin.com/company/" TargetMode="External"/><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hyperlink" Target="mailto:contact@crosseu.e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page/ Title">
    <p:spTree>
      <p:nvGrpSpPr>
        <p:cNvPr id="1" name=""/>
        <p:cNvGrpSpPr/>
        <p:nvPr/>
      </p:nvGrpSpPr>
      <p:grpSpPr>
        <a:xfrm>
          <a:off x="0" y="0"/>
          <a:ext cx="0" cy="0"/>
          <a:chOff x="0" y="0"/>
          <a:chExt cx="0" cy="0"/>
        </a:xfrm>
      </p:grpSpPr>
      <p:pic>
        <p:nvPicPr>
          <p:cNvPr id="15" name="Image 14" descr="Une image contenant ciel, Bleu électrique, Azure, bleu&#10;&#10;Description générée automatiquement">
            <a:extLst>
              <a:ext uri="{FF2B5EF4-FFF2-40B4-BE49-F238E27FC236}">
                <a16:creationId xmlns:a16="http://schemas.microsoft.com/office/drawing/2014/main" id="{72CF4247-D5B4-86D0-49F7-4F0B3121A2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re 1">
            <a:extLst>
              <a:ext uri="{FF2B5EF4-FFF2-40B4-BE49-F238E27FC236}">
                <a16:creationId xmlns:a16="http://schemas.microsoft.com/office/drawing/2014/main" id="{ED1CD45F-8C27-6269-CD35-86117FC3D9A2}"/>
              </a:ext>
            </a:extLst>
          </p:cNvPr>
          <p:cNvSpPr>
            <a:spLocks noGrp="1"/>
          </p:cNvSpPr>
          <p:nvPr>
            <p:ph type="ctrTitle" hasCustomPrompt="1"/>
          </p:nvPr>
        </p:nvSpPr>
        <p:spPr>
          <a:xfrm>
            <a:off x="3495472" y="3429000"/>
            <a:ext cx="5353456" cy="692118"/>
          </a:xfrm>
          <a:prstGeom prst="rect">
            <a:avLst/>
          </a:prstGeom>
        </p:spPr>
        <p:txBody>
          <a:bodyPr anchor="b">
            <a:noAutofit/>
          </a:bodyPr>
          <a:lstStyle>
            <a:lvl1pPr algn="ctr">
              <a:defRPr sz="3600" b="1">
                <a:solidFill>
                  <a:schemeClr val="bg1"/>
                </a:solidFill>
              </a:defRPr>
            </a:lvl1pPr>
          </a:lstStyle>
          <a:p>
            <a:r>
              <a:rPr lang="fr-FR"/>
              <a:t>TITLE</a:t>
            </a:r>
          </a:p>
        </p:txBody>
      </p:sp>
      <p:sp>
        <p:nvSpPr>
          <p:cNvPr id="9" name="Sous-titre 2">
            <a:extLst>
              <a:ext uri="{FF2B5EF4-FFF2-40B4-BE49-F238E27FC236}">
                <a16:creationId xmlns:a16="http://schemas.microsoft.com/office/drawing/2014/main" id="{3EFC9C00-BFCE-D783-BA4C-CC081D5EFF82}"/>
              </a:ext>
            </a:extLst>
          </p:cNvPr>
          <p:cNvSpPr>
            <a:spLocks noGrp="1"/>
          </p:cNvSpPr>
          <p:nvPr>
            <p:ph type="subTitle" idx="1" hasCustomPrompt="1"/>
          </p:nvPr>
        </p:nvSpPr>
        <p:spPr>
          <a:xfrm>
            <a:off x="3495472" y="4226889"/>
            <a:ext cx="5353456" cy="550085"/>
          </a:xfrm>
          <a:prstGeom prst="rect">
            <a:avLst/>
          </a:prstGeom>
        </p:spPr>
        <p:txBody>
          <a:bodyPr>
            <a:normAutofit/>
          </a:bodyPr>
          <a:lstStyle>
            <a:lvl1pPr marL="0" indent="0" algn="ctr">
              <a:buNone/>
              <a:defRPr sz="24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Name - Date</a:t>
            </a:r>
          </a:p>
        </p:txBody>
      </p:sp>
      <p:pic>
        <p:nvPicPr>
          <p:cNvPr id="21" name="Image 20" descr="Une image contenant motif, cercle, sphère, art&#10;&#10;Description générée automatiquement">
            <a:extLst>
              <a:ext uri="{FF2B5EF4-FFF2-40B4-BE49-F238E27FC236}">
                <a16:creationId xmlns:a16="http://schemas.microsoft.com/office/drawing/2014/main" id="{9EF9A259-98B1-5B89-D51B-7DBED3D66162}"/>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848928" y="2828924"/>
            <a:ext cx="5495925" cy="5495925"/>
          </a:xfrm>
          <a:prstGeom prst="rect">
            <a:avLst/>
          </a:prstGeom>
        </p:spPr>
      </p:pic>
      <p:pic>
        <p:nvPicPr>
          <p:cNvPr id="22" name="Image 21" descr="Une image contenant motif, cercle, sphère, art&#10;&#10;Description générée automatiquement">
            <a:extLst>
              <a:ext uri="{FF2B5EF4-FFF2-40B4-BE49-F238E27FC236}">
                <a16:creationId xmlns:a16="http://schemas.microsoft.com/office/drawing/2014/main" id="{E646406C-DA10-9E39-F98E-370F6368AB0C}"/>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452586" y="-2226214"/>
            <a:ext cx="5495925" cy="5495925"/>
          </a:xfrm>
          <a:prstGeom prst="rect">
            <a:avLst/>
          </a:prstGeom>
        </p:spPr>
      </p:pic>
      <p:sp>
        <p:nvSpPr>
          <p:cNvPr id="14" name="ZoneTexte 13">
            <a:extLst>
              <a:ext uri="{FF2B5EF4-FFF2-40B4-BE49-F238E27FC236}">
                <a16:creationId xmlns:a16="http://schemas.microsoft.com/office/drawing/2014/main" id="{92B37238-79CD-0E1C-D357-6C61BF7B0E06}"/>
              </a:ext>
            </a:extLst>
          </p:cNvPr>
          <p:cNvSpPr txBox="1"/>
          <p:nvPr userDrawn="1"/>
        </p:nvSpPr>
        <p:spPr>
          <a:xfrm>
            <a:off x="3114675" y="5793863"/>
            <a:ext cx="7256521" cy="800219"/>
          </a:xfrm>
          <a:prstGeom prst="rect">
            <a:avLst/>
          </a:prstGeom>
          <a:noFill/>
        </p:spPr>
        <p:txBody>
          <a:bodyPr wrap="square" rtlCol="0">
            <a:spAutoFit/>
          </a:bodyPr>
          <a:lstStyle/>
          <a:p>
            <a:pPr algn="just">
              <a:spcBef>
                <a:spcPts val="600"/>
              </a:spcBef>
              <a:spcAft>
                <a:spcPts val="600"/>
              </a:spcAft>
            </a:pPr>
            <a:r>
              <a:rPr lang="en-GB"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Funded by the European Union. Views and opinions expressed are however those of the author(s) only and do not necessarily reflect those of the European Union or European Climate, Infrastructure and Environment Executive Agency (CINEA). Neither the European Union nor the granting authority can be held responsible for them.</a:t>
            </a:r>
            <a:endParaRPr lang="fr-FR"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endParaRPr>
          </a:p>
          <a:p>
            <a:pPr algn="just">
              <a:spcBef>
                <a:spcPts val="600"/>
              </a:spcBef>
              <a:spcAft>
                <a:spcPts val="600"/>
              </a:spcAft>
            </a:pPr>
            <a:r>
              <a:rPr lang="en-GB"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UK participants in this project are co-funded by UK Research and Inn*</a:t>
            </a:r>
            <a:r>
              <a:rPr lang="en-GB" sz="900" dirty="0" err="1">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ation</a:t>
            </a:r>
            <a:r>
              <a:rPr lang="en-GB"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 (UKRI).</a:t>
            </a:r>
            <a:endParaRPr lang="fr-FR"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endParaRPr>
          </a:p>
        </p:txBody>
      </p:sp>
      <p:pic>
        <p:nvPicPr>
          <p:cNvPr id="5" name="Image 4" descr="Une image contenant capture d’écran, cercle, conception, microphone&#10;&#10;Description générée automatiquement">
            <a:extLst>
              <a:ext uri="{FF2B5EF4-FFF2-40B4-BE49-F238E27FC236}">
                <a16:creationId xmlns:a16="http://schemas.microsoft.com/office/drawing/2014/main" id="{2BEBB0E4-BFAA-0601-1DAD-3DECAA6EFF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5472" y="885825"/>
            <a:ext cx="5353456" cy="2676728"/>
          </a:xfrm>
          <a:prstGeom prst="rect">
            <a:avLst/>
          </a:prstGeom>
        </p:spPr>
      </p:pic>
      <p:pic>
        <p:nvPicPr>
          <p:cNvPr id="13" name="Image 12" descr="Une image contenant texte, Police, Graphique, capture d’écran&#10;&#10;Description générée automatiquement">
            <a:extLst>
              <a:ext uri="{FF2B5EF4-FFF2-40B4-BE49-F238E27FC236}">
                <a16:creationId xmlns:a16="http://schemas.microsoft.com/office/drawing/2014/main" id="{77520F24-8CFB-E723-052F-F315420E71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04010" y="6340338"/>
            <a:ext cx="961433" cy="283474"/>
          </a:xfrm>
          <a:prstGeom prst="rect">
            <a:avLst/>
          </a:prstGeom>
        </p:spPr>
      </p:pic>
      <p:pic>
        <p:nvPicPr>
          <p:cNvPr id="3" name="Image 2" descr="Une image contenant texte, Police, capture d’écran, Graphique&#10;&#10;Description générée automatiquement">
            <a:extLst>
              <a:ext uri="{FF2B5EF4-FFF2-40B4-BE49-F238E27FC236}">
                <a16:creationId xmlns:a16="http://schemas.microsoft.com/office/drawing/2014/main" id="{FA3E5A16-3C78-2821-E2F7-AAB1987B0F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9233" y="6048756"/>
            <a:ext cx="2065442" cy="433319"/>
          </a:xfrm>
          <a:prstGeom prst="rect">
            <a:avLst/>
          </a:prstGeom>
        </p:spPr>
      </p:pic>
    </p:spTree>
    <p:extLst>
      <p:ext uri="{BB962C8B-B14F-4D97-AF65-F5344CB8AC3E}">
        <p14:creationId xmlns:p14="http://schemas.microsoft.com/office/powerpoint/2010/main" val="14000233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t slide">
    <p:spTree>
      <p:nvGrpSpPr>
        <p:cNvPr id="1" name=""/>
        <p:cNvGrpSpPr/>
        <p:nvPr/>
      </p:nvGrpSpPr>
      <p:grpSpPr>
        <a:xfrm>
          <a:off x="0" y="0"/>
          <a:ext cx="0" cy="0"/>
          <a:chOff x="0" y="0"/>
          <a:chExt cx="0" cy="0"/>
        </a:xfrm>
      </p:grpSpPr>
      <p:pic>
        <p:nvPicPr>
          <p:cNvPr id="14" name="Image 13" descr="Une image contenant ciel, Bleu électrique, Azure, bleu&#10;&#10;Description générée automatiquement">
            <a:extLst>
              <a:ext uri="{FF2B5EF4-FFF2-40B4-BE49-F238E27FC236}">
                <a16:creationId xmlns:a16="http://schemas.microsoft.com/office/drawing/2014/main" id="{CDAC803E-19C0-9AB5-0FA5-B17D960254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5" name="Groupe 14">
            <a:extLst>
              <a:ext uri="{FF2B5EF4-FFF2-40B4-BE49-F238E27FC236}">
                <a16:creationId xmlns:a16="http://schemas.microsoft.com/office/drawing/2014/main" id="{1B115A56-C931-6743-DAFA-F63EEA63D837}"/>
              </a:ext>
            </a:extLst>
          </p:cNvPr>
          <p:cNvGrpSpPr/>
          <p:nvPr userDrawn="1"/>
        </p:nvGrpSpPr>
        <p:grpSpPr>
          <a:xfrm>
            <a:off x="-2505178" y="-2068575"/>
            <a:ext cx="16797439" cy="10551063"/>
            <a:chOff x="-2505178" y="-2068575"/>
            <a:chExt cx="16797439" cy="10551063"/>
          </a:xfrm>
        </p:grpSpPr>
        <p:pic>
          <p:nvPicPr>
            <p:cNvPr id="16" name="Image 15" descr="Une image contenant motif, cercle, sphère, art&#10;&#10;Description générée automatiquement">
              <a:extLst>
                <a:ext uri="{FF2B5EF4-FFF2-40B4-BE49-F238E27FC236}">
                  <a16:creationId xmlns:a16="http://schemas.microsoft.com/office/drawing/2014/main" id="{7405CCA1-BE7B-6841-D319-ADB02319D16E}"/>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7" name="Image 16" descr="Une image contenant motif, cercle, sphère, art&#10;&#10;Description générée automatiquement">
              <a:extLst>
                <a:ext uri="{FF2B5EF4-FFF2-40B4-BE49-F238E27FC236}">
                  <a16:creationId xmlns:a16="http://schemas.microsoft.com/office/drawing/2014/main" id="{122333C4-E06B-3FF8-124E-40671A0499F7}"/>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pic>
        <p:nvPicPr>
          <p:cNvPr id="13" name="Image 12" descr="Une image contenant ciel, miroir, ciel bleu&#10;&#10;Description générée automatiquement">
            <a:extLst>
              <a:ext uri="{FF2B5EF4-FFF2-40B4-BE49-F238E27FC236}">
                <a16:creationId xmlns:a16="http://schemas.microsoft.com/office/drawing/2014/main" id="{DCEC316B-070B-67E0-1D8F-C5B12904AE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33799" y="1714500"/>
            <a:ext cx="4724400" cy="3429000"/>
          </a:xfrm>
          <a:prstGeom prst="rect">
            <a:avLst/>
          </a:prstGeom>
        </p:spPr>
      </p:pic>
      <p:sp>
        <p:nvSpPr>
          <p:cNvPr id="10" name="Titre 1">
            <a:extLst>
              <a:ext uri="{FF2B5EF4-FFF2-40B4-BE49-F238E27FC236}">
                <a16:creationId xmlns:a16="http://schemas.microsoft.com/office/drawing/2014/main" id="{EAB0FC24-0983-95E2-F17F-1D40A3A5B3C8}"/>
              </a:ext>
            </a:extLst>
          </p:cNvPr>
          <p:cNvSpPr>
            <a:spLocks noGrp="1"/>
          </p:cNvSpPr>
          <p:nvPr>
            <p:ph type="title" hasCustomPrompt="1"/>
          </p:nvPr>
        </p:nvSpPr>
        <p:spPr>
          <a:xfrm>
            <a:off x="4007065" y="2386211"/>
            <a:ext cx="4177871" cy="659556"/>
          </a:xfrm>
          <a:prstGeom prst="rect">
            <a:avLst/>
          </a:prstGeom>
        </p:spPr>
        <p:txBody>
          <a:bodyPr>
            <a:normAutofit/>
          </a:bodyPr>
          <a:lstStyle>
            <a:lvl1pPr algn="ctr">
              <a:defRPr lang="fr-FR" sz="3200" b="1" kern="1200" smtClean="0">
                <a:solidFill>
                  <a:schemeClr val="bg1"/>
                </a:solidFill>
                <a:latin typeface="+mj-lt"/>
                <a:ea typeface="+mj-ea"/>
                <a:cs typeface="+mj-cs"/>
              </a:defRPr>
            </a:lvl1pPr>
          </a:lstStyle>
          <a:p>
            <a:r>
              <a:rPr lang="fr-FR"/>
              <a:t>PART TITLE </a:t>
            </a:r>
          </a:p>
        </p:txBody>
      </p:sp>
      <p:sp>
        <p:nvSpPr>
          <p:cNvPr id="11" name="Espace réservé du contenu 2">
            <a:extLst>
              <a:ext uri="{FF2B5EF4-FFF2-40B4-BE49-F238E27FC236}">
                <a16:creationId xmlns:a16="http://schemas.microsoft.com/office/drawing/2014/main" id="{A0AE2021-B8A1-DEF8-E6D9-8E30B75FB990}"/>
              </a:ext>
            </a:extLst>
          </p:cNvPr>
          <p:cNvSpPr>
            <a:spLocks noGrp="1"/>
          </p:cNvSpPr>
          <p:nvPr>
            <p:ph idx="1" hasCustomPrompt="1"/>
          </p:nvPr>
        </p:nvSpPr>
        <p:spPr>
          <a:xfrm>
            <a:off x="4007064" y="3293909"/>
            <a:ext cx="4177871" cy="1355320"/>
          </a:xfrm>
          <a:prstGeom prst="rect">
            <a:avLst/>
          </a:prstGeom>
        </p:spPr>
        <p:txBody>
          <a:bodyPr>
            <a:normAutofit/>
          </a:bodyPr>
          <a:lstStyle>
            <a:lvl1pPr marL="0" indent="0" algn="ctr">
              <a:buClr>
                <a:schemeClr val="accent4">
                  <a:lumMod val="50000"/>
                </a:schemeClr>
              </a:buClr>
              <a:buNone/>
              <a:defRPr sz="2000">
                <a:solidFill>
                  <a:schemeClr val="bg1"/>
                </a:solidFill>
              </a:defRPr>
            </a:lvl1pPr>
            <a:lvl2pPr marL="457200" indent="0">
              <a:buClr>
                <a:schemeClr val="accent4">
                  <a:lumMod val="50000"/>
                </a:schemeClr>
              </a:buClr>
              <a:buNone/>
              <a:defRPr/>
            </a:lvl2pPr>
            <a:lvl3pPr marL="914400" indent="0">
              <a:buClr>
                <a:schemeClr val="accent4">
                  <a:lumMod val="50000"/>
                </a:schemeClr>
              </a:buClr>
              <a:buNone/>
              <a:defRPr/>
            </a:lvl3pPr>
            <a:lvl4pPr marL="1371600" indent="0">
              <a:buClr>
                <a:schemeClr val="accent4">
                  <a:lumMod val="50000"/>
                </a:schemeClr>
              </a:buClr>
              <a:buNone/>
              <a:defRPr/>
            </a:lvl4pPr>
            <a:lvl5pPr marL="1828800" indent="0">
              <a:buClr>
                <a:schemeClr val="accent4">
                  <a:lumMod val="50000"/>
                </a:schemeClr>
              </a:buClr>
              <a:buNone/>
              <a:defRPr/>
            </a:lvl5pPr>
          </a:lstStyle>
          <a:p>
            <a:pPr lvl="0"/>
            <a:r>
              <a:rPr lang="fr-FR"/>
              <a:t>Agenda for </a:t>
            </a:r>
            <a:r>
              <a:rPr lang="fr-FR" err="1"/>
              <a:t>that</a:t>
            </a:r>
            <a:r>
              <a:rPr lang="fr-FR"/>
              <a:t> part</a:t>
            </a:r>
          </a:p>
        </p:txBody>
      </p:sp>
      <p:pic>
        <p:nvPicPr>
          <p:cNvPr id="2" name="Image 1" descr="Une image contenant texte, Police, Graphique, capture d’écran&#10;&#10;Description générée automatiquement">
            <a:extLst>
              <a:ext uri="{FF2B5EF4-FFF2-40B4-BE49-F238E27FC236}">
                <a16:creationId xmlns:a16="http://schemas.microsoft.com/office/drawing/2014/main" id="{3A235002-AA94-30FA-8FE8-41E37BAA3A5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21634" y="6077591"/>
            <a:ext cx="940805" cy="277392"/>
          </a:xfrm>
          <a:prstGeom prst="rect">
            <a:avLst/>
          </a:prstGeom>
        </p:spPr>
      </p:pic>
      <p:pic>
        <p:nvPicPr>
          <p:cNvPr id="3" name="Image 2" descr="Une image contenant capture d’écran, cercle, conception, microphone&#10;&#10;Description générée automatiquement">
            <a:extLst>
              <a:ext uri="{FF2B5EF4-FFF2-40B4-BE49-F238E27FC236}">
                <a16:creationId xmlns:a16="http://schemas.microsoft.com/office/drawing/2014/main" id="{362DC526-8FB3-F454-A166-C7341FBB61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95342" y="5613374"/>
            <a:ext cx="2443842" cy="1221921"/>
          </a:xfrm>
          <a:prstGeom prst="rect">
            <a:avLst/>
          </a:prstGeom>
        </p:spPr>
      </p:pic>
      <p:pic>
        <p:nvPicPr>
          <p:cNvPr id="4" name="Image 3" descr="Une image contenant texte, Police, capture d’écran, Graphique&#10;&#10;Description générée automatiquement">
            <a:extLst>
              <a:ext uri="{FF2B5EF4-FFF2-40B4-BE49-F238E27FC236}">
                <a16:creationId xmlns:a16="http://schemas.microsoft.com/office/drawing/2014/main" id="{62F9D209-CD74-2A06-3D10-2BECF5136FD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4637" y="6002541"/>
            <a:ext cx="2037672" cy="427493"/>
          </a:xfrm>
          <a:prstGeom prst="rect">
            <a:avLst/>
          </a:prstGeom>
        </p:spPr>
      </p:pic>
    </p:spTree>
    <p:extLst>
      <p:ext uri="{BB962C8B-B14F-4D97-AF65-F5344CB8AC3E}">
        <p14:creationId xmlns:p14="http://schemas.microsoft.com/office/powerpoint/2010/main" val="3417095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ntent page">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ciel, Bleu électrique, Azure, bleu&#10;&#10;Description générée automatiquement">
            <a:extLst>
              <a:ext uri="{FF2B5EF4-FFF2-40B4-BE49-F238E27FC236}">
                <a16:creationId xmlns:a16="http://schemas.microsoft.com/office/drawing/2014/main" id="{A87968A1-24B2-6AA5-9F7A-A702DCADE9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7" name="Rectangle 16">
            <a:extLst>
              <a:ext uri="{FF2B5EF4-FFF2-40B4-BE49-F238E27FC236}">
                <a16:creationId xmlns:a16="http://schemas.microsoft.com/office/drawing/2014/main" id="{3D91E4F2-6AD8-13A7-2BC3-A8ABB8F7D726}"/>
              </a:ext>
            </a:extLst>
          </p:cNvPr>
          <p:cNvSpPr/>
          <p:nvPr userDrawn="1"/>
        </p:nvSpPr>
        <p:spPr>
          <a:xfrm flipH="1">
            <a:off x="730092" y="618649"/>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capture d’écran, cercle, Bleu électrique, Graphique&#10;&#10;Description générée automatiquement">
            <a:extLst>
              <a:ext uri="{FF2B5EF4-FFF2-40B4-BE49-F238E27FC236}">
                <a16:creationId xmlns:a16="http://schemas.microsoft.com/office/drawing/2014/main" id="{260801CC-9FC9-AE99-48F0-C348A9F353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grpSp>
        <p:nvGrpSpPr>
          <p:cNvPr id="6" name="Groupe 5">
            <a:extLst>
              <a:ext uri="{FF2B5EF4-FFF2-40B4-BE49-F238E27FC236}">
                <a16:creationId xmlns:a16="http://schemas.microsoft.com/office/drawing/2014/main" id="{E24FED2E-6EDD-FBD9-AB66-B1418BCF21BB}"/>
              </a:ext>
            </a:extLst>
          </p:cNvPr>
          <p:cNvGrpSpPr/>
          <p:nvPr userDrawn="1"/>
        </p:nvGrpSpPr>
        <p:grpSpPr>
          <a:xfrm>
            <a:off x="-2505178" y="-2068575"/>
            <a:ext cx="16797439" cy="10551063"/>
            <a:chOff x="-2505178" y="-2068575"/>
            <a:chExt cx="16797439" cy="10551063"/>
          </a:xfrm>
        </p:grpSpPr>
        <p:pic>
          <p:nvPicPr>
            <p:cNvPr id="4" name="Image 3" descr="Une image contenant motif, cercle, sphère, art&#10;&#10;Description générée automatiquement">
              <a:extLst>
                <a:ext uri="{FF2B5EF4-FFF2-40B4-BE49-F238E27FC236}">
                  <a16:creationId xmlns:a16="http://schemas.microsoft.com/office/drawing/2014/main" id="{03940939-8C75-10BC-F4F9-F254CE224103}"/>
                </a:ext>
              </a:extLst>
            </p:cNvPr>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5" name="Image 4" descr="Une image contenant motif, cercle, sphère, art&#10;&#10;Description générée automatiquement">
              <a:extLst>
                <a:ext uri="{FF2B5EF4-FFF2-40B4-BE49-F238E27FC236}">
                  <a16:creationId xmlns:a16="http://schemas.microsoft.com/office/drawing/2014/main" id="{5581E36E-D75E-F7EC-E5AD-EA9750EEDEAC}"/>
                </a:ext>
              </a:extLst>
            </p:cNvPr>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14" name="Rectangle : coins arrondis 13">
            <a:extLst>
              <a:ext uri="{FF2B5EF4-FFF2-40B4-BE49-F238E27FC236}">
                <a16:creationId xmlns:a16="http://schemas.microsoft.com/office/drawing/2014/main" id="{E6E9CC52-2EEF-D541-25CF-8288336F6F5F}"/>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sp>
        <p:nvSpPr>
          <p:cNvPr id="15" name="Titre 1">
            <a:extLst>
              <a:ext uri="{FF2B5EF4-FFF2-40B4-BE49-F238E27FC236}">
                <a16:creationId xmlns:a16="http://schemas.microsoft.com/office/drawing/2014/main" id="{49195885-B5A9-5E19-7B9A-F22AD4358D4D}"/>
              </a:ext>
            </a:extLst>
          </p:cNvPr>
          <p:cNvSpPr>
            <a:spLocks noGrp="1"/>
          </p:cNvSpPr>
          <p:nvPr>
            <p:ph type="title" hasCustomPrompt="1"/>
          </p:nvPr>
        </p:nvSpPr>
        <p:spPr>
          <a:xfrm>
            <a:off x="838200" y="632298"/>
            <a:ext cx="10515600" cy="659556"/>
          </a:xfrm>
          <a:prstGeom prst="rect">
            <a:avLst/>
          </a:prstGeom>
        </p:spPr>
        <p:txBody>
          <a:bodyPr>
            <a:normAutofit/>
          </a:bodyPr>
          <a:lstStyle>
            <a:lvl1pPr>
              <a:defRPr lang="fr-FR" sz="3600" b="1" kern="1200" smtClean="0">
                <a:solidFill>
                  <a:schemeClr val="accent1"/>
                </a:solidFill>
                <a:latin typeface="+mj-lt"/>
                <a:ea typeface="+mj-ea"/>
                <a:cs typeface="+mj-cs"/>
              </a:defRPr>
            </a:lvl1pPr>
          </a:lstStyle>
          <a:p>
            <a:r>
              <a:rPr lang="fr-FR"/>
              <a:t>TITLE</a:t>
            </a:r>
          </a:p>
        </p:txBody>
      </p:sp>
      <p:sp>
        <p:nvSpPr>
          <p:cNvPr id="16" name="Espace réservé du contenu 2">
            <a:extLst>
              <a:ext uri="{FF2B5EF4-FFF2-40B4-BE49-F238E27FC236}">
                <a16:creationId xmlns:a16="http://schemas.microsoft.com/office/drawing/2014/main" id="{002DBFB8-6820-753A-D174-A95CFFDAF717}"/>
              </a:ext>
            </a:extLst>
          </p:cNvPr>
          <p:cNvSpPr>
            <a:spLocks noGrp="1"/>
          </p:cNvSpPr>
          <p:nvPr>
            <p:ph idx="1" hasCustomPrompt="1"/>
          </p:nvPr>
        </p:nvSpPr>
        <p:spPr>
          <a:xfrm>
            <a:off x="838200" y="1335314"/>
            <a:ext cx="10515600" cy="4905829"/>
          </a:xfrm>
          <a:prstGeom prst="rect">
            <a:avLst/>
          </a:prstGeom>
        </p:spPr>
        <p:txBody>
          <a:bodyPr/>
          <a:lstStyle>
            <a:lvl1pPr>
              <a:buClr>
                <a:schemeClr val="accent5"/>
              </a:buClr>
              <a:defRPr sz="2400"/>
            </a:lvl1pPr>
            <a:lvl2pPr>
              <a:buClr>
                <a:schemeClr val="accent5"/>
              </a:buClr>
              <a:defRPr sz="2000"/>
            </a:lvl2pPr>
            <a:lvl3pPr>
              <a:buClr>
                <a:schemeClr val="accent5"/>
              </a:buClr>
              <a:defRPr sz="1800"/>
            </a:lvl3pPr>
            <a:lvl4pPr>
              <a:buClr>
                <a:schemeClr val="accent5"/>
              </a:buClr>
              <a:defRPr sz="1600"/>
            </a:lvl4pPr>
            <a:lvl5pPr>
              <a:buClr>
                <a:schemeClr val="accent5"/>
              </a:buClr>
              <a:defRPr sz="1600"/>
            </a:lvl5pPr>
          </a:lstStyle>
          <a:p>
            <a:pPr lvl="0"/>
            <a:r>
              <a:rPr lang="en-US"/>
              <a:t>Click to change the text</a:t>
            </a:r>
          </a:p>
          <a:p>
            <a:pPr lvl="1"/>
            <a:r>
              <a:rPr lang="en-US"/>
              <a:t>Second level</a:t>
            </a:r>
          </a:p>
          <a:p>
            <a:pPr lvl="2"/>
            <a:r>
              <a:rPr lang="en-US"/>
              <a:t>Third level</a:t>
            </a:r>
          </a:p>
          <a:p>
            <a:pPr lvl="3"/>
            <a:r>
              <a:rPr lang="en-US"/>
              <a:t>Fourth level</a:t>
            </a:r>
          </a:p>
          <a:p>
            <a:pPr lvl="4"/>
            <a:r>
              <a:rPr lang="en-US"/>
              <a:t>Fifth level</a:t>
            </a:r>
            <a:endParaRPr lang="fr-FR"/>
          </a:p>
        </p:txBody>
      </p:sp>
      <p:pic>
        <p:nvPicPr>
          <p:cNvPr id="7" name="Image 6" descr="Une image contenant capture d’écran, cercle, Bleu électrique, Graphique&#10;&#10;Description générée automatiquement">
            <a:extLst>
              <a:ext uri="{FF2B5EF4-FFF2-40B4-BE49-F238E27FC236}">
                <a16:creationId xmlns:a16="http://schemas.microsoft.com/office/drawing/2014/main" id="{AC5FCCBD-8FEE-83BA-FE20-D901172FD0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1192" y="5920295"/>
            <a:ext cx="1523437" cy="761719"/>
          </a:xfrm>
          <a:prstGeom prst="rect">
            <a:avLst/>
          </a:prstGeom>
        </p:spPr>
      </p:pic>
    </p:spTree>
    <p:extLst>
      <p:ext uri="{BB962C8B-B14F-4D97-AF65-F5344CB8AC3E}">
        <p14:creationId xmlns:p14="http://schemas.microsoft.com/office/powerpoint/2010/main" val="18538894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pic>
        <p:nvPicPr>
          <p:cNvPr id="9" name="Image 8" descr="Une image contenant ciel, Bleu électrique, Azure, bleu&#10;&#10;Description générée automatiquement">
            <a:extLst>
              <a:ext uri="{FF2B5EF4-FFF2-40B4-BE49-F238E27FC236}">
                <a16:creationId xmlns:a16="http://schemas.microsoft.com/office/drawing/2014/main" id="{7376C5B1-7F2B-9B62-7974-40CA80A7E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0" name="Groupe 9">
            <a:extLst>
              <a:ext uri="{FF2B5EF4-FFF2-40B4-BE49-F238E27FC236}">
                <a16:creationId xmlns:a16="http://schemas.microsoft.com/office/drawing/2014/main" id="{61B8B2B6-B75B-269A-B38B-48CDBA5EAD55}"/>
              </a:ext>
            </a:extLst>
          </p:cNvPr>
          <p:cNvGrpSpPr/>
          <p:nvPr userDrawn="1"/>
        </p:nvGrpSpPr>
        <p:grpSpPr>
          <a:xfrm>
            <a:off x="-2505178" y="-2068575"/>
            <a:ext cx="16797439" cy="10551063"/>
            <a:chOff x="-2505178" y="-2068575"/>
            <a:chExt cx="16797439" cy="10551063"/>
          </a:xfrm>
        </p:grpSpPr>
        <p:pic>
          <p:nvPicPr>
            <p:cNvPr id="11" name="Image 10" descr="Une image contenant motif, cercle, sphère, art&#10;&#10;Description générée automatiquement">
              <a:extLst>
                <a:ext uri="{FF2B5EF4-FFF2-40B4-BE49-F238E27FC236}">
                  <a16:creationId xmlns:a16="http://schemas.microsoft.com/office/drawing/2014/main" id="{C31FC573-3AC2-BB44-DED0-D0AA02AD3705}"/>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2" name="Image 11" descr="Une image contenant motif, cercle, sphère, art&#10;&#10;Description générée automatiquement">
              <a:extLst>
                <a:ext uri="{FF2B5EF4-FFF2-40B4-BE49-F238E27FC236}">
                  <a16:creationId xmlns:a16="http://schemas.microsoft.com/office/drawing/2014/main" id="{214E8417-A83C-186C-8651-6684F8375F82}"/>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9E2424E3-CAAE-EE58-5A95-3C1F8D20BC94}"/>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5" name="Titre 1">
            <a:extLst>
              <a:ext uri="{FF2B5EF4-FFF2-40B4-BE49-F238E27FC236}">
                <a16:creationId xmlns:a16="http://schemas.microsoft.com/office/drawing/2014/main" id="{4C69DE5A-639A-13C7-EB1D-2C0E75F9515F}"/>
              </a:ext>
            </a:extLst>
          </p:cNvPr>
          <p:cNvSpPr>
            <a:spLocks noGrp="1"/>
          </p:cNvSpPr>
          <p:nvPr>
            <p:ph type="title" hasCustomPrompt="1"/>
          </p:nvPr>
        </p:nvSpPr>
        <p:spPr>
          <a:xfrm>
            <a:off x="838200" y="632298"/>
            <a:ext cx="10515600" cy="659556"/>
          </a:xfrm>
          <a:prstGeom prst="rect">
            <a:avLst/>
          </a:prstGeom>
        </p:spPr>
        <p:txBody>
          <a:bodyPr>
            <a:normAutofit/>
          </a:bodyPr>
          <a:lstStyle>
            <a:lvl1pPr>
              <a:defRPr lang="fr-FR" sz="3600" b="1" kern="1200" smtClean="0">
                <a:solidFill>
                  <a:schemeClr val="accent1"/>
                </a:solidFill>
                <a:latin typeface="+mj-lt"/>
                <a:ea typeface="+mj-ea"/>
                <a:cs typeface="+mj-cs"/>
              </a:defRPr>
            </a:lvl1pPr>
          </a:lstStyle>
          <a:p>
            <a:r>
              <a:rPr lang="fr-FR"/>
              <a:t>TITLE</a:t>
            </a:r>
          </a:p>
        </p:txBody>
      </p:sp>
      <p:sp>
        <p:nvSpPr>
          <p:cNvPr id="6" name="Rectangle 5">
            <a:extLst>
              <a:ext uri="{FF2B5EF4-FFF2-40B4-BE49-F238E27FC236}">
                <a16:creationId xmlns:a16="http://schemas.microsoft.com/office/drawing/2014/main" id="{7F67A98F-5F98-5AC8-EF11-5E477E7EF138}"/>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3">
            <a:extLst>
              <a:ext uri="{FF2B5EF4-FFF2-40B4-BE49-F238E27FC236}">
                <a16:creationId xmlns:a16="http://schemas.microsoft.com/office/drawing/2014/main" id="{F44EDBB0-8EAC-50A3-89D2-F8D2EECE5660}"/>
              </a:ext>
            </a:extLst>
          </p:cNvPr>
          <p:cNvSpPr>
            <a:spLocks noGrp="1"/>
          </p:cNvSpPr>
          <p:nvPr>
            <p:ph type="body" sz="half" idx="2" hasCustomPrompt="1"/>
          </p:nvPr>
        </p:nvSpPr>
        <p:spPr>
          <a:xfrm>
            <a:off x="839788" y="1380931"/>
            <a:ext cx="5140098" cy="48602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change the text</a:t>
            </a:r>
          </a:p>
        </p:txBody>
      </p:sp>
      <p:sp>
        <p:nvSpPr>
          <p:cNvPr id="8" name="Espace réservé pour une image  2">
            <a:extLst>
              <a:ext uri="{FF2B5EF4-FFF2-40B4-BE49-F238E27FC236}">
                <a16:creationId xmlns:a16="http://schemas.microsoft.com/office/drawing/2014/main" id="{322AFD4E-980D-7816-2D82-A2AEE412B164}"/>
              </a:ext>
            </a:extLst>
          </p:cNvPr>
          <p:cNvSpPr>
            <a:spLocks noGrp="1"/>
          </p:cNvSpPr>
          <p:nvPr>
            <p:ph type="pic" idx="1"/>
          </p:nvPr>
        </p:nvSpPr>
        <p:spPr>
          <a:xfrm>
            <a:off x="6212116" y="1380931"/>
            <a:ext cx="5143272" cy="48602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r-FR"/>
          </a:p>
        </p:txBody>
      </p:sp>
      <p:pic>
        <p:nvPicPr>
          <p:cNvPr id="2" name="Image 1" descr="Une image contenant capture d’écran, cercle, Bleu électrique, Graphique&#10;&#10;Description générée automatiquement">
            <a:extLst>
              <a:ext uri="{FF2B5EF4-FFF2-40B4-BE49-F238E27FC236}">
                <a16:creationId xmlns:a16="http://schemas.microsoft.com/office/drawing/2014/main" id="{2A3C0899-6B4B-647C-DC0D-D2B551DBB7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Tree>
    <p:extLst>
      <p:ext uri="{BB962C8B-B14F-4D97-AF65-F5344CB8AC3E}">
        <p14:creationId xmlns:p14="http://schemas.microsoft.com/office/powerpoint/2010/main" val="14226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content - media content">
    <p:spTree>
      <p:nvGrpSpPr>
        <p:cNvPr id="1" name=""/>
        <p:cNvGrpSpPr/>
        <p:nvPr/>
      </p:nvGrpSpPr>
      <p:grpSpPr>
        <a:xfrm>
          <a:off x="0" y="0"/>
          <a:ext cx="0" cy="0"/>
          <a:chOff x="0" y="0"/>
          <a:chExt cx="0" cy="0"/>
        </a:xfrm>
      </p:grpSpPr>
      <p:pic>
        <p:nvPicPr>
          <p:cNvPr id="9" name="Image 8" descr="Une image contenant ciel, Bleu électrique, Azure, bleu&#10;&#10;Description générée automatiquement">
            <a:extLst>
              <a:ext uri="{FF2B5EF4-FFF2-40B4-BE49-F238E27FC236}">
                <a16:creationId xmlns:a16="http://schemas.microsoft.com/office/drawing/2014/main" id="{BC00356C-BD39-330B-2C28-966DA3A64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0" name="Groupe 9">
            <a:extLst>
              <a:ext uri="{FF2B5EF4-FFF2-40B4-BE49-F238E27FC236}">
                <a16:creationId xmlns:a16="http://schemas.microsoft.com/office/drawing/2014/main" id="{814CC118-110A-4A4E-A761-0C54584524EC}"/>
              </a:ext>
            </a:extLst>
          </p:cNvPr>
          <p:cNvGrpSpPr/>
          <p:nvPr userDrawn="1"/>
        </p:nvGrpSpPr>
        <p:grpSpPr>
          <a:xfrm>
            <a:off x="-2505178" y="-2068575"/>
            <a:ext cx="16797439" cy="10551063"/>
            <a:chOff x="-2505178" y="-2068575"/>
            <a:chExt cx="16797439" cy="10551063"/>
          </a:xfrm>
        </p:grpSpPr>
        <p:pic>
          <p:nvPicPr>
            <p:cNvPr id="11" name="Image 10" descr="Une image contenant motif, cercle, sphère, art&#10;&#10;Description générée automatiquement">
              <a:extLst>
                <a:ext uri="{FF2B5EF4-FFF2-40B4-BE49-F238E27FC236}">
                  <a16:creationId xmlns:a16="http://schemas.microsoft.com/office/drawing/2014/main" id="{87090E42-1717-41E8-D655-B3E5FD6ED086}"/>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2" name="Image 11" descr="Une image contenant motif, cercle, sphère, art&#10;&#10;Description générée automatiquement">
              <a:extLst>
                <a:ext uri="{FF2B5EF4-FFF2-40B4-BE49-F238E27FC236}">
                  <a16:creationId xmlns:a16="http://schemas.microsoft.com/office/drawing/2014/main" id="{CFFCCF69-534E-8AD0-CF56-A795404C9A76}"/>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62031174-B7BF-AB63-340D-872AC4C5D30D}"/>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5" name="Titre 1">
            <a:extLst>
              <a:ext uri="{FF2B5EF4-FFF2-40B4-BE49-F238E27FC236}">
                <a16:creationId xmlns:a16="http://schemas.microsoft.com/office/drawing/2014/main" id="{6391D8EA-18A5-C94A-1225-D2B4339AAF81}"/>
              </a:ext>
            </a:extLst>
          </p:cNvPr>
          <p:cNvSpPr>
            <a:spLocks noGrp="1"/>
          </p:cNvSpPr>
          <p:nvPr>
            <p:ph type="title" hasCustomPrompt="1"/>
          </p:nvPr>
        </p:nvSpPr>
        <p:spPr>
          <a:xfrm>
            <a:off x="838200" y="632298"/>
            <a:ext cx="10515600" cy="659556"/>
          </a:xfrm>
          <a:prstGeom prst="rect">
            <a:avLst/>
          </a:prstGeom>
        </p:spPr>
        <p:txBody>
          <a:bodyPr>
            <a:normAutofit/>
          </a:bodyPr>
          <a:lstStyle>
            <a:lvl1pPr>
              <a:defRPr lang="fr-FR" sz="3600" b="1" kern="1200" smtClean="0">
                <a:solidFill>
                  <a:schemeClr val="accent1"/>
                </a:solidFill>
                <a:latin typeface="+mj-lt"/>
                <a:ea typeface="+mj-ea"/>
                <a:cs typeface="+mj-cs"/>
              </a:defRPr>
            </a:lvl1pPr>
          </a:lstStyle>
          <a:p>
            <a:r>
              <a:rPr lang="fr-FR"/>
              <a:t>TITLE</a:t>
            </a:r>
          </a:p>
        </p:txBody>
      </p:sp>
      <p:sp>
        <p:nvSpPr>
          <p:cNvPr id="6" name="Rectangle 5">
            <a:extLst>
              <a:ext uri="{FF2B5EF4-FFF2-40B4-BE49-F238E27FC236}">
                <a16:creationId xmlns:a16="http://schemas.microsoft.com/office/drawing/2014/main" id="{20990D49-C55F-C02F-84F2-16D75AE72DB4}"/>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3">
            <a:extLst>
              <a:ext uri="{FF2B5EF4-FFF2-40B4-BE49-F238E27FC236}">
                <a16:creationId xmlns:a16="http://schemas.microsoft.com/office/drawing/2014/main" id="{6CAB7821-F8AC-A420-8740-97CD61E3B0FF}"/>
              </a:ext>
            </a:extLst>
          </p:cNvPr>
          <p:cNvSpPr>
            <a:spLocks noGrp="1"/>
          </p:cNvSpPr>
          <p:nvPr>
            <p:ph type="body" sz="half" idx="2"/>
          </p:nvPr>
        </p:nvSpPr>
        <p:spPr>
          <a:xfrm>
            <a:off x="839788" y="1390261"/>
            <a:ext cx="5140098" cy="485088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8" name="Espace réservé du contenu 2">
            <a:extLst>
              <a:ext uri="{FF2B5EF4-FFF2-40B4-BE49-F238E27FC236}">
                <a16:creationId xmlns:a16="http://schemas.microsoft.com/office/drawing/2014/main" id="{4EF6817A-0D9E-D3D0-EA21-C81639DEEFD3}"/>
              </a:ext>
            </a:extLst>
          </p:cNvPr>
          <p:cNvSpPr>
            <a:spLocks noGrp="1"/>
          </p:cNvSpPr>
          <p:nvPr>
            <p:ph idx="1" hasCustomPrompt="1"/>
          </p:nvPr>
        </p:nvSpPr>
        <p:spPr>
          <a:xfrm>
            <a:off x="6254659" y="1390261"/>
            <a:ext cx="5097553" cy="4850882"/>
          </a:xfrm>
          <a:prstGeom prst="rect">
            <a:avLst/>
          </a:prstGeom>
        </p:spPr>
        <p:txBody>
          <a:bodyPr>
            <a:normAutofit/>
          </a:bodyPr>
          <a:lstStyle>
            <a:lvl1pPr>
              <a:buClr>
                <a:schemeClr val="accent5"/>
              </a:buClr>
              <a:defRPr sz="2400"/>
            </a:lvl1pPr>
            <a:lvl2pPr>
              <a:buClr>
                <a:schemeClr val="accent5"/>
              </a:buClr>
              <a:defRPr sz="2000"/>
            </a:lvl2pPr>
            <a:lvl3pPr>
              <a:buClr>
                <a:schemeClr val="accent5"/>
              </a:buClr>
              <a:defRPr sz="1800"/>
            </a:lvl3pPr>
            <a:lvl4pPr>
              <a:buClr>
                <a:schemeClr val="accent5"/>
              </a:buClr>
              <a:defRPr sz="1600"/>
            </a:lvl4pPr>
            <a:lvl5pPr>
              <a:buClr>
                <a:schemeClr val="accent5"/>
              </a:buClr>
              <a:defRPr sz="1600"/>
            </a:lvl5pPr>
            <a:lvl6pPr>
              <a:defRPr sz="2000"/>
            </a:lvl6pPr>
            <a:lvl7pPr>
              <a:defRPr sz="2000"/>
            </a:lvl7pPr>
            <a:lvl8pPr>
              <a:defRPr sz="2000"/>
            </a:lvl8pPr>
            <a:lvl9pPr>
              <a:defRPr sz="2000"/>
            </a:lvl9pPr>
          </a:lstStyle>
          <a:p>
            <a:pPr lvl="0"/>
            <a:r>
              <a:rPr lang="en-US"/>
              <a:t>Click to change the text</a:t>
            </a:r>
          </a:p>
          <a:p>
            <a:pPr lvl="1"/>
            <a:r>
              <a:rPr lang="en-US"/>
              <a:t>Second level</a:t>
            </a:r>
          </a:p>
          <a:p>
            <a:pPr lvl="2"/>
            <a:r>
              <a:rPr lang="en-US"/>
              <a:t>Third level</a:t>
            </a:r>
          </a:p>
          <a:p>
            <a:pPr lvl="3"/>
            <a:r>
              <a:rPr lang="en-US"/>
              <a:t>Fourth level</a:t>
            </a:r>
          </a:p>
          <a:p>
            <a:pPr lvl="4"/>
            <a:r>
              <a:rPr lang="en-US"/>
              <a:t>Fifth level</a:t>
            </a:r>
            <a:endParaRPr lang="fr-FR"/>
          </a:p>
        </p:txBody>
      </p:sp>
      <p:pic>
        <p:nvPicPr>
          <p:cNvPr id="2" name="Image 1" descr="Une image contenant capture d’écran, cercle, Bleu électrique, Graphique&#10;&#10;Description générée automatiquement">
            <a:extLst>
              <a:ext uri="{FF2B5EF4-FFF2-40B4-BE49-F238E27FC236}">
                <a16:creationId xmlns:a16="http://schemas.microsoft.com/office/drawing/2014/main" id="{469912A6-06A8-8594-1A61-AF14F88D80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Tree>
    <p:extLst>
      <p:ext uri="{BB962C8B-B14F-4D97-AF65-F5344CB8AC3E}">
        <p14:creationId xmlns:p14="http://schemas.microsoft.com/office/powerpoint/2010/main" val="90889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pic>
        <p:nvPicPr>
          <p:cNvPr id="8" name="Image 7" descr="Une image contenant ciel, Bleu électrique, Azure, bleu&#10;&#10;Description générée automatiquement">
            <a:extLst>
              <a:ext uri="{FF2B5EF4-FFF2-40B4-BE49-F238E27FC236}">
                <a16:creationId xmlns:a16="http://schemas.microsoft.com/office/drawing/2014/main" id="{EA73A6CE-5571-3D59-A2E6-F922A3889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9" name="Groupe 8">
            <a:extLst>
              <a:ext uri="{FF2B5EF4-FFF2-40B4-BE49-F238E27FC236}">
                <a16:creationId xmlns:a16="http://schemas.microsoft.com/office/drawing/2014/main" id="{6C93F082-5586-A4C3-D2B0-E2242E070923}"/>
              </a:ext>
            </a:extLst>
          </p:cNvPr>
          <p:cNvGrpSpPr/>
          <p:nvPr userDrawn="1"/>
        </p:nvGrpSpPr>
        <p:grpSpPr>
          <a:xfrm>
            <a:off x="-2505178" y="-2068575"/>
            <a:ext cx="16797439" cy="10551063"/>
            <a:chOff x="-2505178" y="-2068575"/>
            <a:chExt cx="16797439" cy="10551063"/>
          </a:xfrm>
        </p:grpSpPr>
        <p:pic>
          <p:nvPicPr>
            <p:cNvPr id="10" name="Image 9" descr="Une image contenant motif, cercle, sphère, art&#10;&#10;Description générée automatiquement">
              <a:extLst>
                <a:ext uri="{FF2B5EF4-FFF2-40B4-BE49-F238E27FC236}">
                  <a16:creationId xmlns:a16="http://schemas.microsoft.com/office/drawing/2014/main" id="{C7CD34F9-676E-92B3-3AAE-17B06B4686C5}"/>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1" name="Image 10" descr="Une image contenant motif, cercle, sphère, art&#10;&#10;Description générée automatiquement">
              <a:extLst>
                <a:ext uri="{FF2B5EF4-FFF2-40B4-BE49-F238E27FC236}">
                  <a16:creationId xmlns:a16="http://schemas.microsoft.com/office/drawing/2014/main" id="{6374F162-572F-3039-5F28-A8383599732D}"/>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62031174-B7BF-AB63-340D-872AC4C5D30D}"/>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5" name="Titre 1">
            <a:extLst>
              <a:ext uri="{FF2B5EF4-FFF2-40B4-BE49-F238E27FC236}">
                <a16:creationId xmlns:a16="http://schemas.microsoft.com/office/drawing/2014/main" id="{6391D8EA-18A5-C94A-1225-D2B4339AAF81}"/>
              </a:ext>
            </a:extLst>
          </p:cNvPr>
          <p:cNvSpPr>
            <a:spLocks noGrp="1"/>
          </p:cNvSpPr>
          <p:nvPr>
            <p:ph type="title" hasCustomPrompt="1"/>
          </p:nvPr>
        </p:nvSpPr>
        <p:spPr>
          <a:xfrm>
            <a:off x="838200" y="632298"/>
            <a:ext cx="10515600" cy="659556"/>
          </a:xfrm>
          <a:prstGeom prst="rect">
            <a:avLst/>
          </a:prstGeom>
        </p:spPr>
        <p:txBody>
          <a:bodyPr>
            <a:normAutofit/>
          </a:bodyPr>
          <a:lstStyle>
            <a:lvl1pPr>
              <a:defRPr lang="fr-FR" sz="3600" b="1" kern="1200" smtClean="0">
                <a:solidFill>
                  <a:schemeClr val="accent1"/>
                </a:solidFill>
                <a:latin typeface="+mj-lt"/>
                <a:ea typeface="+mj-ea"/>
                <a:cs typeface="+mj-cs"/>
              </a:defRPr>
            </a:lvl1pPr>
          </a:lstStyle>
          <a:p>
            <a:r>
              <a:rPr lang="fr-FR"/>
              <a:t>CROSSEU TIMELINE</a:t>
            </a:r>
          </a:p>
        </p:txBody>
      </p:sp>
      <p:sp>
        <p:nvSpPr>
          <p:cNvPr id="6" name="Rectangle 5">
            <a:extLst>
              <a:ext uri="{FF2B5EF4-FFF2-40B4-BE49-F238E27FC236}">
                <a16:creationId xmlns:a16="http://schemas.microsoft.com/office/drawing/2014/main" id="{20990D49-C55F-C02F-84F2-16D75AE72DB4}"/>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Diagramme 1">
            <a:extLst>
              <a:ext uri="{FF2B5EF4-FFF2-40B4-BE49-F238E27FC236}">
                <a16:creationId xmlns:a16="http://schemas.microsoft.com/office/drawing/2014/main" id="{78E60F4B-818F-75A1-C169-613829B7F65E}"/>
              </a:ext>
            </a:extLst>
          </p:cNvPr>
          <p:cNvGraphicFramePr/>
          <p:nvPr userDrawn="1">
            <p:extLst>
              <p:ext uri="{D42A27DB-BD31-4B8C-83A1-F6EECF244321}">
                <p14:modId xmlns:p14="http://schemas.microsoft.com/office/powerpoint/2010/main" val="1728875924"/>
              </p:ext>
            </p:extLst>
          </p:nvPr>
        </p:nvGraphicFramePr>
        <p:xfrm>
          <a:off x="838201" y="1799340"/>
          <a:ext cx="10515599" cy="39751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 6" descr="Une image contenant capture d’écran, cercle, Bleu électrique, Graphique&#10;&#10;Description générée automatiquement">
            <a:extLst>
              <a:ext uri="{FF2B5EF4-FFF2-40B4-BE49-F238E27FC236}">
                <a16:creationId xmlns:a16="http://schemas.microsoft.com/office/drawing/2014/main" id="{7768BC02-2D1E-480D-8ACD-1DB1541BE36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Tree>
    <p:extLst>
      <p:ext uri="{BB962C8B-B14F-4D97-AF65-F5344CB8AC3E}">
        <p14:creationId xmlns:p14="http://schemas.microsoft.com/office/powerpoint/2010/main" val="3466438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pic>
        <p:nvPicPr>
          <p:cNvPr id="8" name="Image 7" descr="Une image contenant ciel, Bleu électrique, Azure, bleu&#10;&#10;Description générée automatiquement">
            <a:extLst>
              <a:ext uri="{FF2B5EF4-FFF2-40B4-BE49-F238E27FC236}">
                <a16:creationId xmlns:a16="http://schemas.microsoft.com/office/drawing/2014/main" id="{EA73A6CE-5571-3D59-A2E6-F922A3889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9" name="Groupe 8">
            <a:extLst>
              <a:ext uri="{FF2B5EF4-FFF2-40B4-BE49-F238E27FC236}">
                <a16:creationId xmlns:a16="http://schemas.microsoft.com/office/drawing/2014/main" id="{6C93F082-5586-A4C3-D2B0-E2242E070923}"/>
              </a:ext>
            </a:extLst>
          </p:cNvPr>
          <p:cNvGrpSpPr/>
          <p:nvPr userDrawn="1"/>
        </p:nvGrpSpPr>
        <p:grpSpPr>
          <a:xfrm>
            <a:off x="-2505178" y="-2068575"/>
            <a:ext cx="16797439" cy="10551063"/>
            <a:chOff x="-2505178" y="-2068575"/>
            <a:chExt cx="16797439" cy="10551063"/>
          </a:xfrm>
        </p:grpSpPr>
        <p:pic>
          <p:nvPicPr>
            <p:cNvPr id="10" name="Image 9" descr="Une image contenant motif, cercle, sphère, art&#10;&#10;Description générée automatiquement">
              <a:extLst>
                <a:ext uri="{FF2B5EF4-FFF2-40B4-BE49-F238E27FC236}">
                  <a16:creationId xmlns:a16="http://schemas.microsoft.com/office/drawing/2014/main" id="{C7CD34F9-676E-92B3-3AAE-17B06B4686C5}"/>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1" name="Image 10" descr="Une image contenant motif, cercle, sphère, art&#10;&#10;Description générée automatiquement">
              <a:extLst>
                <a:ext uri="{FF2B5EF4-FFF2-40B4-BE49-F238E27FC236}">
                  <a16:creationId xmlns:a16="http://schemas.microsoft.com/office/drawing/2014/main" id="{6374F162-572F-3039-5F28-A8383599732D}"/>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62031174-B7BF-AB63-340D-872AC4C5D30D}"/>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6" name="Rectangle 5">
            <a:extLst>
              <a:ext uri="{FF2B5EF4-FFF2-40B4-BE49-F238E27FC236}">
                <a16:creationId xmlns:a16="http://schemas.microsoft.com/office/drawing/2014/main" id="{20990D49-C55F-C02F-84F2-16D75AE72DB4}"/>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capture d’écran, cercle, Bleu électrique, Graphique&#10;&#10;Description générée automatiquement">
            <a:extLst>
              <a:ext uri="{FF2B5EF4-FFF2-40B4-BE49-F238E27FC236}">
                <a16:creationId xmlns:a16="http://schemas.microsoft.com/office/drawing/2014/main" id="{7768BC02-2D1E-480D-8ACD-1DB1541BE3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
        <p:nvSpPr>
          <p:cNvPr id="3" name="ZoneTexte 2">
            <a:extLst>
              <a:ext uri="{FF2B5EF4-FFF2-40B4-BE49-F238E27FC236}">
                <a16:creationId xmlns:a16="http://schemas.microsoft.com/office/drawing/2014/main" id="{C476CD09-94F0-7E29-CDA3-1FDB3B595FEC}"/>
              </a:ext>
            </a:extLst>
          </p:cNvPr>
          <p:cNvSpPr txBox="1"/>
          <p:nvPr userDrawn="1"/>
        </p:nvSpPr>
        <p:spPr>
          <a:xfrm>
            <a:off x="936436" y="667988"/>
            <a:ext cx="9914212" cy="646331"/>
          </a:xfrm>
          <a:prstGeom prst="rect">
            <a:avLst/>
          </a:prstGeom>
          <a:noFill/>
        </p:spPr>
        <p:txBody>
          <a:bodyPr wrap="square" rtlCol="0">
            <a:spAutoFit/>
          </a:bodyPr>
          <a:lstStyle/>
          <a:p>
            <a:pPr algn="just">
              <a:spcBef>
                <a:spcPts val="600"/>
              </a:spcBef>
              <a:spcAft>
                <a:spcPts val="600"/>
              </a:spcAft>
            </a:pPr>
            <a:r>
              <a:rPr lang="fr-FR" sz="3600" b="1" err="1">
                <a:solidFill>
                  <a:schemeClr val="accent1"/>
                </a:solidFill>
                <a:effectLst/>
                <a:latin typeface="Montserrat ExtraBold" panose="00000900000000000000" pitchFamily="2" charset="0"/>
                <a:ea typeface="SimSun" panose="02010600030101010101" pitchFamily="2" charset="-122"/>
                <a:cs typeface="Calibri" panose="020F0502020204030204" pitchFamily="34" charset="0"/>
              </a:rPr>
              <a:t>Partners</a:t>
            </a:r>
            <a:endParaRPr lang="fr-FR" sz="3600" b="1">
              <a:solidFill>
                <a:schemeClr val="accent1"/>
              </a:solidFill>
              <a:effectLst/>
              <a:latin typeface="Montserrat ExtraBold" panose="00000900000000000000" pitchFamily="2" charset="0"/>
              <a:ea typeface="SimSun" panose="02010600030101010101" pitchFamily="2" charset="-122"/>
              <a:cs typeface="Calibri" panose="020F0502020204030204" pitchFamily="34" charset="0"/>
            </a:endParaRPr>
          </a:p>
        </p:txBody>
      </p:sp>
      <p:pic>
        <p:nvPicPr>
          <p:cNvPr id="5" name="Image 4" descr="Une image contenant Graphique, graphisme, Police, conception&#10;&#10;Description générée automatiquement">
            <a:extLst>
              <a:ext uri="{FF2B5EF4-FFF2-40B4-BE49-F238E27FC236}">
                <a16:creationId xmlns:a16="http://schemas.microsoft.com/office/drawing/2014/main" id="{441CF369-5FE2-30BE-B18F-521FDF31C11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28011" y="4622869"/>
            <a:ext cx="1766662" cy="1230828"/>
          </a:xfrm>
          <a:prstGeom prst="rect">
            <a:avLst/>
          </a:prstGeom>
        </p:spPr>
      </p:pic>
      <p:pic>
        <p:nvPicPr>
          <p:cNvPr id="13" name="Image 12" descr="Une image contenant Graphique, Police, rouge, conception&#10;&#10;Description générée automatiquement">
            <a:extLst>
              <a:ext uri="{FF2B5EF4-FFF2-40B4-BE49-F238E27FC236}">
                <a16:creationId xmlns:a16="http://schemas.microsoft.com/office/drawing/2014/main" id="{1617D3D1-4E55-6FE4-06AF-CA400336E0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51445" y="4712493"/>
            <a:ext cx="656569" cy="957763"/>
          </a:xfrm>
          <a:prstGeom prst="rect">
            <a:avLst/>
          </a:prstGeom>
        </p:spPr>
      </p:pic>
      <p:pic>
        <p:nvPicPr>
          <p:cNvPr id="15" name="Image 14" descr="Une image contenant texte, Police, Graphique, logo&#10;&#10;Description générée automatiquement">
            <a:extLst>
              <a:ext uri="{FF2B5EF4-FFF2-40B4-BE49-F238E27FC236}">
                <a16:creationId xmlns:a16="http://schemas.microsoft.com/office/drawing/2014/main" id="{74AC275B-242F-4C79-E1D6-5152D7E8EF6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64513" y="2332438"/>
            <a:ext cx="2043889" cy="586393"/>
          </a:xfrm>
          <a:prstGeom prst="rect">
            <a:avLst/>
          </a:prstGeom>
        </p:spPr>
      </p:pic>
      <p:pic>
        <p:nvPicPr>
          <p:cNvPr id="19" name="Image 18" descr="Une image contenant Graphique, logo, symbole, Police&#10;&#10;Description générée automatiquement">
            <a:extLst>
              <a:ext uri="{FF2B5EF4-FFF2-40B4-BE49-F238E27FC236}">
                <a16:creationId xmlns:a16="http://schemas.microsoft.com/office/drawing/2014/main" id="{605C9259-5D2F-ED5A-0CB2-76BB777ACD5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61642" y="2156033"/>
            <a:ext cx="2659232" cy="921368"/>
          </a:xfrm>
          <a:prstGeom prst="rect">
            <a:avLst/>
          </a:prstGeom>
        </p:spPr>
      </p:pic>
      <p:pic>
        <p:nvPicPr>
          <p:cNvPr id="12" name="Image 11" descr="Une image contenant texte, Police, logo, symbole&#10;&#10;Description générée automatiquement">
            <a:extLst>
              <a:ext uri="{FF2B5EF4-FFF2-40B4-BE49-F238E27FC236}">
                <a16:creationId xmlns:a16="http://schemas.microsoft.com/office/drawing/2014/main" id="{1004E32B-4882-62B7-79C2-F07384E3550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96336" y="2362033"/>
            <a:ext cx="2834785" cy="646331"/>
          </a:xfrm>
          <a:prstGeom prst="rect">
            <a:avLst/>
          </a:prstGeom>
        </p:spPr>
      </p:pic>
      <p:pic>
        <p:nvPicPr>
          <p:cNvPr id="16" name="Image 15" descr="Une image contenant logo, symbole, Police, Graphique&#10;&#10;Description générée automatiquement">
            <a:extLst>
              <a:ext uri="{FF2B5EF4-FFF2-40B4-BE49-F238E27FC236}">
                <a16:creationId xmlns:a16="http://schemas.microsoft.com/office/drawing/2014/main" id="{342FF5FE-89F3-270D-C586-8B31640CC8A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61642" y="3555846"/>
            <a:ext cx="1924377" cy="646331"/>
          </a:xfrm>
          <a:prstGeom prst="rect">
            <a:avLst/>
          </a:prstGeom>
        </p:spPr>
      </p:pic>
      <p:pic>
        <p:nvPicPr>
          <p:cNvPr id="20" name="Image 19" descr="Une image contenant texte, Police, blanc, typographie&#10;&#10;Description générée automatiquement">
            <a:extLst>
              <a:ext uri="{FF2B5EF4-FFF2-40B4-BE49-F238E27FC236}">
                <a16:creationId xmlns:a16="http://schemas.microsoft.com/office/drawing/2014/main" id="{41600109-F312-9E61-9781-558355EB3DE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31505" y="4799239"/>
            <a:ext cx="2551754" cy="837897"/>
          </a:xfrm>
          <a:prstGeom prst="rect">
            <a:avLst/>
          </a:prstGeom>
        </p:spPr>
      </p:pic>
      <p:pic>
        <p:nvPicPr>
          <p:cNvPr id="33" name="Image 32" descr="Une image contenant logo, Police, Graphique, cercle&#10;&#10;Description générée automatiquement">
            <a:extLst>
              <a:ext uri="{FF2B5EF4-FFF2-40B4-BE49-F238E27FC236}">
                <a16:creationId xmlns:a16="http://schemas.microsoft.com/office/drawing/2014/main" id="{52D7D3B4-5E9E-6405-B4FE-4BD92670801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51074" y="4614137"/>
            <a:ext cx="1023000" cy="1023000"/>
          </a:xfrm>
          <a:prstGeom prst="rect">
            <a:avLst/>
          </a:prstGeom>
        </p:spPr>
      </p:pic>
      <p:pic>
        <p:nvPicPr>
          <p:cNvPr id="35" name="Image 34" descr="Une image contenant Graphique, Police, graphisme, conception&#10;&#10;Description générée automatiquement">
            <a:extLst>
              <a:ext uri="{FF2B5EF4-FFF2-40B4-BE49-F238E27FC236}">
                <a16:creationId xmlns:a16="http://schemas.microsoft.com/office/drawing/2014/main" id="{4CE33D59-274C-B8DF-0CF9-BFEBCEA2C00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88527" y="3632894"/>
            <a:ext cx="1790634" cy="761719"/>
          </a:xfrm>
          <a:prstGeom prst="rect">
            <a:avLst/>
          </a:prstGeom>
        </p:spPr>
      </p:pic>
      <p:pic>
        <p:nvPicPr>
          <p:cNvPr id="37" name="Image 36" descr="Une image contenant Graphique, Police, clipart, logo&#10;&#10;Description générée automatiquement">
            <a:extLst>
              <a:ext uri="{FF2B5EF4-FFF2-40B4-BE49-F238E27FC236}">
                <a16:creationId xmlns:a16="http://schemas.microsoft.com/office/drawing/2014/main" id="{811F0F6F-6B3A-DD00-36CB-5448B18AE2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36959" y="3460748"/>
            <a:ext cx="1218695" cy="956843"/>
          </a:xfrm>
          <a:prstGeom prst="rect">
            <a:avLst/>
          </a:prstGeom>
        </p:spPr>
      </p:pic>
      <p:pic>
        <p:nvPicPr>
          <p:cNvPr id="39" name="Image 38" descr="Une image contenant Police, logo, texte, Graphique&#10;&#10;Description générée automatiquement">
            <a:extLst>
              <a:ext uri="{FF2B5EF4-FFF2-40B4-BE49-F238E27FC236}">
                <a16:creationId xmlns:a16="http://schemas.microsoft.com/office/drawing/2014/main" id="{AB281210-10E0-DE0C-7029-61B26E87F8E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276060" y="3455265"/>
            <a:ext cx="1827659" cy="1022150"/>
          </a:xfrm>
          <a:prstGeom prst="rect">
            <a:avLst/>
          </a:prstGeom>
        </p:spPr>
      </p:pic>
      <p:pic>
        <p:nvPicPr>
          <p:cNvPr id="41" name="Image 40" descr="Une image contenant texte, Police, logo, Graphique&#10;&#10;Description générée automatiquement">
            <a:extLst>
              <a:ext uri="{FF2B5EF4-FFF2-40B4-BE49-F238E27FC236}">
                <a16:creationId xmlns:a16="http://schemas.microsoft.com/office/drawing/2014/main" id="{C0A2E924-BA83-5787-47CF-823AC05564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102516" y="3531344"/>
            <a:ext cx="1905000" cy="809625"/>
          </a:xfrm>
          <a:prstGeom prst="rect">
            <a:avLst/>
          </a:prstGeom>
        </p:spPr>
      </p:pic>
      <p:pic>
        <p:nvPicPr>
          <p:cNvPr id="43" name="Image 42" descr="Une image contenant texte, Police, ampoule, logo&#10;&#10;Description générée automatiquement">
            <a:extLst>
              <a:ext uri="{FF2B5EF4-FFF2-40B4-BE49-F238E27FC236}">
                <a16:creationId xmlns:a16="http://schemas.microsoft.com/office/drawing/2014/main" id="{9BBFCDB2-C0C6-01D3-2AD8-49A36B1EB27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77761" y="4811407"/>
            <a:ext cx="1712839" cy="730811"/>
          </a:xfrm>
          <a:prstGeom prst="rect">
            <a:avLst/>
          </a:prstGeom>
        </p:spPr>
      </p:pic>
      <p:pic>
        <p:nvPicPr>
          <p:cNvPr id="45" name="Image 44" descr="Une image contenant Graphique, logo, Police, graphisme&#10;&#10;Description générée automatiquement">
            <a:extLst>
              <a:ext uri="{FF2B5EF4-FFF2-40B4-BE49-F238E27FC236}">
                <a16:creationId xmlns:a16="http://schemas.microsoft.com/office/drawing/2014/main" id="{F36721AA-AF0A-020C-B758-A413835C8B5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121351" y="2201636"/>
            <a:ext cx="2359827" cy="794475"/>
          </a:xfrm>
          <a:prstGeom prst="rect">
            <a:avLst/>
          </a:prstGeom>
        </p:spPr>
      </p:pic>
      <p:pic>
        <p:nvPicPr>
          <p:cNvPr id="14" name="Image 13" descr="Une image contenant Police, texte, Graphique, capture d’écran&#10;&#10;Description générée automatiquement">
            <a:extLst>
              <a:ext uri="{FF2B5EF4-FFF2-40B4-BE49-F238E27FC236}">
                <a16:creationId xmlns:a16="http://schemas.microsoft.com/office/drawing/2014/main" id="{A1BD87B9-DA7E-1117-EF73-5D69364851A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367971" y="4924316"/>
            <a:ext cx="2019135" cy="595333"/>
          </a:xfrm>
          <a:prstGeom prst="rect">
            <a:avLst/>
          </a:prstGeom>
        </p:spPr>
      </p:pic>
    </p:spTree>
    <p:extLst>
      <p:ext uri="{BB962C8B-B14F-4D97-AF65-F5344CB8AC3E}">
        <p14:creationId xmlns:p14="http://schemas.microsoft.com/office/powerpoint/2010/main" val="49136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lamer">
    <p:spTree>
      <p:nvGrpSpPr>
        <p:cNvPr id="1" name=""/>
        <p:cNvGrpSpPr/>
        <p:nvPr/>
      </p:nvGrpSpPr>
      <p:grpSpPr>
        <a:xfrm>
          <a:off x="0" y="0"/>
          <a:ext cx="0" cy="0"/>
          <a:chOff x="0" y="0"/>
          <a:chExt cx="0" cy="0"/>
        </a:xfrm>
      </p:grpSpPr>
      <p:pic>
        <p:nvPicPr>
          <p:cNvPr id="8" name="Image 7" descr="Une image contenant ciel, Bleu électrique, Azure, bleu&#10;&#10;Description générée automatiquement">
            <a:extLst>
              <a:ext uri="{FF2B5EF4-FFF2-40B4-BE49-F238E27FC236}">
                <a16:creationId xmlns:a16="http://schemas.microsoft.com/office/drawing/2014/main" id="{EA73A6CE-5571-3D59-A2E6-F922A3889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9" name="Groupe 8">
            <a:extLst>
              <a:ext uri="{FF2B5EF4-FFF2-40B4-BE49-F238E27FC236}">
                <a16:creationId xmlns:a16="http://schemas.microsoft.com/office/drawing/2014/main" id="{6C93F082-5586-A4C3-D2B0-E2242E070923}"/>
              </a:ext>
            </a:extLst>
          </p:cNvPr>
          <p:cNvGrpSpPr/>
          <p:nvPr userDrawn="1"/>
        </p:nvGrpSpPr>
        <p:grpSpPr>
          <a:xfrm>
            <a:off x="-2505178" y="-2068575"/>
            <a:ext cx="16797439" cy="10551063"/>
            <a:chOff x="-2505178" y="-2068575"/>
            <a:chExt cx="16797439" cy="10551063"/>
          </a:xfrm>
        </p:grpSpPr>
        <p:pic>
          <p:nvPicPr>
            <p:cNvPr id="10" name="Image 9" descr="Une image contenant motif, cercle, sphère, art&#10;&#10;Description générée automatiquement">
              <a:extLst>
                <a:ext uri="{FF2B5EF4-FFF2-40B4-BE49-F238E27FC236}">
                  <a16:creationId xmlns:a16="http://schemas.microsoft.com/office/drawing/2014/main" id="{C7CD34F9-676E-92B3-3AAE-17B06B4686C5}"/>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1" name="Image 10" descr="Une image contenant motif, cercle, sphère, art&#10;&#10;Description générée automatiquement">
              <a:extLst>
                <a:ext uri="{FF2B5EF4-FFF2-40B4-BE49-F238E27FC236}">
                  <a16:creationId xmlns:a16="http://schemas.microsoft.com/office/drawing/2014/main" id="{6374F162-572F-3039-5F28-A8383599732D}"/>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62031174-B7BF-AB63-340D-872AC4C5D30D}"/>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6" name="Rectangle 5">
            <a:extLst>
              <a:ext uri="{FF2B5EF4-FFF2-40B4-BE49-F238E27FC236}">
                <a16:creationId xmlns:a16="http://schemas.microsoft.com/office/drawing/2014/main" id="{20990D49-C55F-C02F-84F2-16D75AE72DB4}"/>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capture d’écran, cercle, Bleu électrique, Graphique&#10;&#10;Description générée automatiquement">
            <a:extLst>
              <a:ext uri="{FF2B5EF4-FFF2-40B4-BE49-F238E27FC236}">
                <a16:creationId xmlns:a16="http://schemas.microsoft.com/office/drawing/2014/main" id="{7768BC02-2D1E-480D-8ACD-1DB1541BE3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
        <p:nvSpPr>
          <p:cNvPr id="3" name="ZoneTexte 2">
            <a:extLst>
              <a:ext uri="{FF2B5EF4-FFF2-40B4-BE49-F238E27FC236}">
                <a16:creationId xmlns:a16="http://schemas.microsoft.com/office/drawing/2014/main" id="{5338B16F-26A3-202C-1FB0-C47C0941F451}"/>
              </a:ext>
            </a:extLst>
          </p:cNvPr>
          <p:cNvSpPr txBox="1"/>
          <p:nvPr userDrawn="1"/>
        </p:nvSpPr>
        <p:spPr>
          <a:xfrm>
            <a:off x="936436" y="1735563"/>
            <a:ext cx="9914212" cy="1477328"/>
          </a:xfrm>
          <a:prstGeom prst="rect">
            <a:avLst/>
          </a:prstGeom>
          <a:noFill/>
        </p:spPr>
        <p:txBody>
          <a:bodyPr wrap="square" rtlCol="0">
            <a:spAutoFit/>
          </a:bodyPr>
          <a:lstStyle/>
          <a:p>
            <a:pPr algn="just">
              <a:spcBef>
                <a:spcPts val="600"/>
              </a:spcBef>
              <a:spcAft>
                <a:spcPts val="600"/>
              </a:spcAft>
            </a:pPr>
            <a:r>
              <a:rPr lang="en-US" sz="1600" dirty="0">
                <a:solidFill>
                  <a:schemeClr val="tx1">
                    <a:lumMod val="85000"/>
                    <a:lumOff val="15000"/>
                  </a:schemeClr>
                </a:solidFill>
                <a:effectLst/>
                <a:latin typeface="Montserrat Medium" panose="00000600000000000000" pitchFamily="2" charset="0"/>
                <a:ea typeface="SimSun" panose="02010600030101010101" pitchFamily="2" charset="-122"/>
                <a:cs typeface="Calibri" panose="020F0502020204030204" pitchFamily="34" charset="0"/>
              </a:rPr>
              <a:t>Funded by the European Union. Views and opinions expressed are however those of the author(s) only and do not necessarily reflect those of the European Union or European Climate, Infrastructure and Environment Executive Agency (CINEA). Neither the European Union nor the granting authority can be held responsible for them.</a:t>
            </a:r>
          </a:p>
          <a:p>
            <a:pPr algn="just">
              <a:spcBef>
                <a:spcPts val="600"/>
              </a:spcBef>
              <a:spcAft>
                <a:spcPts val="600"/>
              </a:spcAft>
            </a:pPr>
            <a:r>
              <a:rPr lang="en-US" sz="1600" dirty="0">
                <a:solidFill>
                  <a:schemeClr val="tx1">
                    <a:lumMod val="85000"/>
                    <a:lumOff val="15000"/>
                  </a:schemeClr>
                </a:solidFill>
                <a:effectLst/>
                <a:latin typeface="Montserrat Medium" panose="00000600000000000000" pitchFamily="2" charset="0"/>
                <a:ea typeface="SimSun" panose="02010600030101010101" pitchFamily="2" charset="-122"/>
                <a:cs typeface="Calibri" panose="020F0502020204030204" pitchFamily="34" charset="0"/>
              </a:rPr>
              <a:t>UK participants in this project are co-funded by UK Research and Inn*</a:t>
            </a:r>
            <a:r>
              <a:rPr lang="en-US" sz="1600" dirty="0" err="1">
                <a:solidFill>
                  <a:schemeClr val="tx1">
                    <a:lumMod val="85000"/>
                    <a:lumOff val="15000"/>
                  </a:schemeClr>
                </a:solidFill>
                <a:effectLst/>
                <a:latin typeface="Montserrat Medium" panose="00000600000000000000" pitchFamily="2" charset="0"/>
                <a:ea typeface="SimSun" panose="02010600030101010101" pitchFamily="2" charset="-122"/>
                <a:cs typeface="Calibri" panose="020F0502020204030204" pitchFamily="34" charset="0"/>
              </a:rPr>
              <a:t>ation</a:t>
            </a:r>
            <a:r>
              <a:rPr lang="en-US" sz="1600" dirty="0">
                <a:solidFill>
                  <a:schemeClr val="tx1">
                    <a:lumMod val="85000"/>
                    <a:lumOff val="15000"/>
                  </a:schemeClr>
                </a:solidFill>
                <a:effectLst/>
                <a:latin typeface="Montserrat Medium" panose="00000600000000000000" pitchFamily="2" charset="0"/>
                <a:ea typeface="SimSun" panose="02010600030101010101" pitchFamily="2" charset="-122"/>
                <a:cs typeface="Calibri" panose="020F0502020204030204" pitchFamily="34" charset="0"/>
              </a:rPr>
              <a:t> (UKRI).</a:t>
            </a:r>
            <a:endParaRPr lang="fr-FR" sz="1600" dirty="0">
              <a:solidFill>
                <a:schemeClr val="tx1">
                  <a:lumMod val="85000"/>
                  <a:lumOff val="15000"/>
                </a:schemeClr>
              </a:solidFill>
              <a:effectLst/>
              <a:latin typeface="Montserrat Medium" panose="00000600000000000000" pitchFamily="2" charset="0"/>
              <a:ea typeface="SimSun" panose="02010600030101010101" pitchFamily="2" charset="-122"/>
              <a:cs typeface="Calibri" panose="020F0502020204030204" pitchFamily="34" charset="0"/>
            </a:endParaRPr>
          </a:p>
        </p:txBody>
      </p:sp>
      <p:pic>
        <p:nvPicPr>
          <p:cNvPr id="15" name="Image 14" descr="Une image contenant Police, texte, Graphique, capture d’écran&#10;&#10;Description générée automatiquement">
            <a:extLst>
              <a:ext uri="{FF2B5EF4-FFF2-40B4-BE49-F238E27FC236}">
                <a16:creationId xmlns:a16="http://schemas.microsoft.com/office/drawing/2014/main" id="{06286BF1-42B0-6B8B-3697-C2F8C0C973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32890" y="2843580"/>
            <a:ext cx="1155643" cy="340736"/>
          </a:xfrm>
          <a:prstGeom prst="rect">
            <a:avLst/>
          </a:prstGeom>
        </p:spPr>
      </p:pic>
      <p:sp>
        <p:nvSpPr>
          <p:cNvPr id="16" name="ZoneTexte 15">
            <a:extLst>
              <a:ext uri="{FF2B5EF4-FFF2-40B4-BE49-F238E27FC236}">
                <a16:creationId xmlns:a16="http://schemas.microsoft.com/office/drawing/2014/main" id="{A8896864-771A-AEB2-A846-B5CB8E4640C9}"/>
              </a:ext>
            </a:extLst>
          </p:cNvPr>
          <p:cNvSpPr txBox="1"/>
          <p:nvPr userDrawn="1"/>
        </p:nvSpPr>
        <p:spPr>
          <a:xfrm>
            <a:off x="936436" y="667988"/>
            <a:ext cx="9914212" cy="646331"/>
          </a:xfrm>
          <a:prstGeom prst="rect">
            <a:avLst/>
          </a:prstGeom>
          <a:noFill/>
        </p:spPr>
        <p:txBody>
          <a:bodyPr wrap="square" rtlCol="0">
            <a:spAutoFit/>
          </a:bodyPr>
          <a:lstStyle/>
          <a:p>
            <a:pPr algn="just">
              <a:spcBef>
                <a:spcPts val="600"/>
              </a:spcBef>
              <a:spcAft>
                <a:spcPts val="600"/>
              </a:spcAft>
            </a:pPr>
            <a:r>
              <a:rPr lang="fr-FR" sz="3600" b="1" dirty="0">
                <a:solidFill>
                  <a:schemeClr val="accent1"/>
                </a:solidFill>
                <a:effectLst/>
                <a:latin typeface="Montserrat ExtraBold" panose="00000900000000000000" pitchFamily="2" charset="0"/>
                <a:ea typeface="SimSun" panose="02010600030101010101" pitchFamily="2" charset="-122"/>
                <a:cs typeface="Calibri" panose="020F0502020204030204" pitchFamily="34" charset="0"/>
              </a:rPr>
              <a:t>Disclaimer</a:t>
            </a:r>
          </a:p>
        </p:txBody>
      </p:sp>
      <p:pic>
        <p:nvPicPr>
          <p:cNvPr id="18" name="Image 17" descr="Une image contenant capture d’écran, Police, Bleu électrique, Graphique&#10;&#10;Description générée automatiquement">
            <a:extLst>
              <a:ext uri="{FF2B5EF4-FFF2-40B4-BE49-F238E27FC236}">
                <a16:creationId xmlns:a16="http://schemas.microsoft.com/office/drawing/2014/main" id="{2B38E64A-0896-F85D-22BE-17E2CACF515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11016" y="3921335"/>
            <a:ext cx="3671568" cy="770277"/>
          </a:xfrm>
          <a:prstGeom prst="rect">
            <a:avLst/>
          </a:prstGeom>
        </p:spPr>
      </p:pic>
    </p:spTree>
    <p:extLst>
      <p:ext uri="{BB962C8B-B14F-4D97-AF65-F5344CB8AC3E}">
        <p14:creationId xmlns:p14="http://schemas.microsoft.com/office/powerpoint/2010/main" val="92030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pic>
        <p:nvPicPr>
          <p:cNvPr id="4" name="Image 3" descr="Une image contenant ciel, Bleu électrique, Azure, bleu&#10;&#10;Description générée automatiquement">
            <a:extLst>
              <a:ext uri="{FF2B5EF4-FFF2-40B4-BE49-F238E27FC236}">
                <a16:creationId xmlns:a16="http://schemas.microsoft.com/office/drawing/2014/main" id="{278F59E2-500C-94BA-A0DE-078FC007B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5" name="Groupe 4">
            <a:extLst>
              <a:ext uri="{FF2B5EF4-FFF2-40B4-BE49-F238E27FC236}">
                <a16:creationId xmlns:a16="http://schemas.microsoft.com/office/drawing/2014/main" id="{5652F73E-3ADF-B582-0CBB-9311353979A3}"/>
              </a:ext>
            </a:extLst>
          </p:cNvPr>
          <p:cNvGrpSpPr/>
          <p:nvPr userDrawn="1"/>
        </p:nvGrpSpPr>
        <p:grpSpPr>
          <a:xfrm>
            <a:off x="-2505178" y="-2068575"/>
            <a:ext cx="16797439" cy="10551063"/>
            <a:chOff x="-2505178" y="-2068575"/>
            <a:chExt cx="16797439" cy="10551063"/>
          </a:xfrm>
        </p:grpSpPr>
        <p:pic>
          <p:nvPicPr>
            <p:cNvPr id="6" name="Image 5" descr="Une image contenant motif, cercle, sphère, art&#10;&#10;Description générée automatiquement">
              <a:extLst>
                <a:ext uri="{FF2B5EF4-FFF2-40B4-BE49-F238E27FC236}">
                  <a16:creationId xmlns:a16="http://schemas.microsoft.com/office/drawing/2014/main" id="{0EDC9D88-5850-30B0-CC9D-0DD7FF34C0F7}"/>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2" name="Image 11" descr="Une image contenant motif, cercle, sphère, art&#10;&#10;Description générée automatiquement">
              <a:extLst>
                <a:ext uri="{FF2B5EF4-FFF2-40B4-BE49-F238E27FC236}">
                  <a16:creationId xmlns:a16="http://schemas.microsoft.com/office/drawing/2014/main" id="{D377CEEB-5721-B9B3-338D-94B6EC99D3BF}"/>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7" name="Titre 1">
            <a:extLst>
              <a:ext uri="{FF2B5EF4-FFF2-40B4-BE49-F238E27FC236}">
                <a16:creationId xmlns:a16="http://schemas.microsoft.com/office/drawing/2014/main" id="{43122809-81CD-A25A-0713-09235EE7E8E8}"/>
              </a:ext>
            </a:extLst>
          </p:cNvPr>
          <p:cNvSpPr>
            <a:spLocks noGrp="1"/>
          </p:cNvSpPr>
          <p:nvPr>
            <p:ph type="ctrTitle" hasCustomPrompt="1"/>
          </p:nvPr>
        </p:nvSpPr>
        <p:spPr>
          <a:xfrm>
            <a:off x="5363326" y="2687607"/>
            <a:ext cx="5353456" cy="692118"/>
          </a:xfrm>
          <a:prstGeom prst="rect">
            <a:avLst/>
          </a:prstGeom>
        </p:spPr>
        <p:txBody>
          <a:bodyPr anchor="b">
            <a:noAutofit/>
          </a:bodyPr>
          <a:lstStyle>
            <a:lvl1pPr algn="r">
              <a:defRPr sz="3600" b="1">
                <a:solidFill>
                  <a:schemeClr val="bg1"/>
                </a:solidFill>
              </a:defRPr>
            </a:lvl1pPr>
          </a:lstStyle>
          <a:p>
            <a:r>
              <a:rPr lang="fr-FR"/>
              <a:t>THANK YOU</a:t>
            </a:r>
          </a:p>
        </p:txBody>
      </p:sp>
      <p:sp>
        <p:nvSpPr>
          <p:cNvPr id="15" name="Rectangle 14">
            <a:extLst>
              <a:ext uri="{FF2B5EF4-FFF2-40B4-BE49-F238E27FC236}">
                <a16:creationId xmlns:a16="http://schemas.microsoft.com/office/drawing/2014/main" id="{FA3ECDBB-F69D-CB44-035E-1F317D6F1ACC}"/>
              </a:ext>
            </a:extLst>
          </p:cNvPr>
          <p:cNvSpPr/>
          <p:nvPr userDrawn="1"/>
        </p:nvSpPr>
        <p:spPr>
          <a:xfrm>
            <a:off x="10920455" y="2256713"/>
            <a:ext cx="45719" cy="24834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capture d’écran, cercle, conception, microphone&#10;&#10;Description générée automatiquement">
            <a:extLst>
              <a:ext uri="{FF2B5EF4-FFF2-40B4-BE49-F238E27FC236}">
                <a16:creationId xmlns:a16="http://schemas.microsoft.com/office/drawing/2014/main" id="{118D2480-BD3C-E41B-37C4-66BD2C932BD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96336" y="508483"/>
            <a:ext cx="2443842" cy="1221921"/>
          </a:xfrm>
          <a:prstGeom prst="rect">
            <a:avLst/>
          </a:prstGeom>
        </p:spPr>
      </p:pic>
      <p:sp>
        <p:nvSpPr>
          <p:cNvPr id="19" name="ZoneTexte 18">
            <a:extLst>
              <a:ext uri="{FF2B5EF4-FFF2-40B4-BE49-F238E27FC236}">
                <a16:creationId xmlns:a16="http://schemas.microsoft.com/office/drawing/2014/main" id="{538E17F1-B2EE-1CC4-1B61-60E182637760}"/>
              </a:ext>
            </a:extLst>
          </p:cNvPr>
          <p:cNvSpPr txBox="1"/>
          <p:nvPr userDrawn="1"/>
        </p:nvSpPr>
        <p:spPr>
          <a:xfrm>
            <a:off x="5589859" y="3978873"/>
            <a:ext cx="4754328" cy="876522"/>
          </a:xfrm>
          <a:prstGeom prst="rect">
            <a:avLst/>
          </a:prstGeom>
          <a:noFill/>
        </p:spPr>
        <p:txBody>
          <a:bodyPr wrap="square" rtlCol="0">
            <a:spAutoFit/>
          </a:bodyPr>
          <a:lstStyle/>
          <a:p>
            <a:pPr algn="r">
              <a:lnSpc>
                <a:spcPct val="150000"/>
              </a:lnSpc>
            </a:pPr>
            <a:r>
              <a:rPr lang="fr-FR" b="1">
                <a:solidFill>
                  <a:schemeClr val="bg1"/>
                </a:solidFill>
                <a:hlinkClick r:id="rId5">
                  <a:extLst>
                    <a:ext uri="{A12FA001-AC4F-418D-AE19-62706E023703}">
                      <ahyp:hlinkClr xmlns:ahyp="http://schemas.microsoft.com/office/drawing/2018/hyperlinkcolor" val="tx"/>
                    </a:ext>
                  </a:extLst>
                </a:hlinkClick>
              </a:rPr>
              <a:t>LinkedIn</a:t>
            </a:r>
            <a:endParaRPr lang="fr-FR" b="1">
              <a:solidFill>
                <a:schemeClr val="bg1"/>
              </a:solidFill>
            </a:endParaRPr>
          </a:p>
          <a:p>
            <a:pPr algn="r">
              <a:lnSpc>
                <a:spcPct val="150000"/>
              </a:lnSpc>
            </a:pPr>
            <a:r>
              <a:rPr lang="fr-FR" b="1">
                <a:solidFill>
                  <a:schemeClr val="bg1"/>
                </a:solidFill>
                <a:hlinkClick r:id="rId6">
                  <a:extLst>
                    <a:ext uri="{A12FA001-AC4F-418D-AE19-62706E023703}">
                      <ahyp:hlinkClr xmlns:ahyp="http://schemas.microsoft.com/office/drawing/2018/hyperlinkcolor" val="tx"/>
                    </a:ext>
                  </a:extLst>
                </a:hlinkClick>
              </a:rPr>
              <a:t>X/Twitter</a:t>
            </a:r>
            <a:endParaRPr lang="fr-FR" b="1">
              <a:solidFill>
                <a:schemeClr val="bg1"/>
              </a:solidFill>
            </a:endParaRPr>
          </a:p>
        </p:txBody>
      </p:sp>
      <p:pic>
        <p:nvPicPr>
          <p:cNvPr id="27" name="Image 26" descr="Une image contenant ligne, Graphique, blanc, capture d’écran&#10;&#10;Description générée automatiquement">
            <a:extLst>
              <a:ext uri="{FF2B5EF4-FFF2-40B4-BE49-F238E27FC236}">
                <a16:creationId xmlns:a16="http://schemas.microsoft.com/office/drawing/2014/main" id="{2B23F347-79C1-17F1-C021-698BA3F0CC8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61470" y="4560950"/>
            <a:ext cx="229495" cy="229495"/>
          </a:xfrm>
          <a:prstGeom prst="rect">
            <a:avLst/>
          </a:prstGeom>
        </p:spPr>
      </p:pic>
      <p:pic>
        <p:nvPicPr>
          <p:cNvPr id="29" name="Image 28" descr="Une image contenant logo, symbole, Graphique, Police&#10;&#10;Description générée automatiquement">
            <a:extLst>
              <a:ext uri="{FF2B5EF4-FFF2-40B4-BE49-F238E27FC236}">
                <a16:creationId xmlns:a16="http://schemas.microsoft.com/office/drawing/2014/main" id="{0743F779-CB5D-6E9F-BF38-2CB03B2AED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61470" y="4151853"/>
            <a:ext cx="229495" cy="229495"/>
          </a:xfrm>
          <a:prstGeom prst="rect">
            <a:avLst/>
          </a:prstGeom>
        </p:spPr>
      </p:pic>
      <p:sp>
        <p:nvSpPr>
          <p:cNvPr id="30" name="ZoneTexte 29">
            <a:extLst>
              <a:ext uri="{FF2B5EF4-FFF2-40B4-BE49-F238E27FC236}">
                <a16:creationId xmlns:a16="http://schemas.microsoft.com/office/drawing/2014/main" id="{FA62A4F7-D789-1056-93F4-1814672776B5}"/>
              </a:ext>
            </a:extLst>
          </p:cNvPr>
          <p:cNvSpPr txBox="1"/>
          <p:nvPr userDrawn="1"/>
        </p:nvSpPr>
        <p:spPr>
          <a:xfrm>
            <a:off x="5363326" y="3496454"/>
            <a:ext cx="5353456" cy="584775"/>
          </a:xfrm>
          <a:prstGeom prst="rect">
            <a:avLst/>
          </a:prstGeom>
          <a:noFill/>
        </p:spPr>
        <p:txBody>
          <a:bodyPr wrap="square" rtlCol="0">
            <a:spAutoFit/>
          </a:bodyPr>
          <a:lstStyle/>
          <a:p>
            <a:pPr algn="r"/>
            <a:r>
              <a:rPr lang="fr-FR" sz="1600" dirty="0">
                <a:solidFill>
                  <a:schemeClr val="bg1"/>
                </a:solidFill>
                <a:hlinkClick r:id="rId9"/>
              </a:rPr>
              <a:t>contact@crosseu.eu</a:t>
            </a:r>
            <a:r>
              <a:rPr lang="fr-FR" sz="1600" dirty="0">
                <a:solidFill>
                  <a:schemeClr val="bg1"/>
                </a:solidFill>
              </a:rPr>
              <a:t> </a:t>
            </a:r>
          </a:p>
          <a:p>
            <a:pPr algn="r"/>
            <a:r>
              <a:rPr lang="fr-FR" sz="1600" dirty="0">
                <a:solidFill>
                  <a:schemeClr val="bg1"/>
                </a:solidFill>
              </a:rPr>
              <a:t>Follow us on </a:t>
            </a:r>
            <a:r>
              <a:rPr lang="fr-FR" sz="1600" dirty="0" err="1">
                <a:solidFill>
                  <a:schemeClr val="bg1"/>
                </a:solidFill>
              </a:rPr>
              <a:t>our</a:t>
            </a:r>
            <a:r>
              <a:rPr lang="fr-FR" sz="1600" dirty="0">
                <a:solidFill>
                  <a:schemeClr val="bg1"/>
                </a:solidFill>
              </a:rPr>
              <a:t> </a:t>
            </a:r>
            <a:r>
              <a:rPr lang="fr-FR" sz="1600" dirty="0" err="1">
                <a:solidFill>
                  <a:schemeClr val="bg1"/>
                </a:solidFill>
              </a:rPr>
              <a:t>socials</a:t>
            </a:r>
            <a:r>
              <a:rPr lang="fr-FR" sz="1600" dirty="0">
                <a:solidFill>
                  <a:schemeClr val="bg1"/>
                </a:solidFill>
              </a:rPr>
              <a:t>!</a:t>
            </a:r>
          </a:p>
        </p:txBody>
      </p:sp>
      <p:sp>
        <p:nvSpPr>
          <p:cNvPr id="8" name="ZoneTexte 13">
            <a:extLst>
              <a:ext uri="{FF2B5EF4-FFF2-40B4-BE49-F238E27FC236}">
                <a16:creationId xmlns:a16="http://schemas.microsoft.com/office/drawing/2014/main" id="{155214E0-9906-7F40-1A96-00D4B3BF7CB4}"/>
              </a:ext>
            </a:extLst>
          </p:cNvPr>
          <p:cNvSpPr txBox="1"/>
          <p:nvPr userDrawn="1"/>
        </p:nvSpPr>
        <p:spPr>
          <a:xfrm>
            <a:off x="3114675" y="5793863"/>
            <a:ext cx="7256521" cy="800219"/>
          </a:xfrm>
          <a:prstGeom prst="rect">
            <a:avLst/>
          </a:prstGeom>
          <a:noFill/>
        </p:spPr>
        <p:txBody>
          <a:bodyPr wrap="square" rtlCol="0">
            <a:spAutoFit/>
          </a:bodyPr>
          <a:lstStyle/>
          <a:p>
            <a:pPr algn="just">
              <a:spcBef>
                <a:spcPts val="600"/>
              </a:spcBef>
              <a:spcAft>
                <a:spcPts val="600"/>
              </a:spcAft>
            </a:pPr>
            <a:r>
              <a:rPr lang="en-GB"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Funded by the European Union. Views and opinions expressed are however those of the author(s) only and do not necessarily reflect those of the European Union or European Climate, Infrastructure and Environment Executive Agency (CINEA). Neither the European Union nor the granting authority can be held responsible for them.</a:t>
            </a:r>
            <a:endParaRPr lang="fr-FR"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endParaRPr>
          </a:p>
          <a:p>
            <a:pPr algn="just">
              <a:spcBef>
                <a:spcPts val="600"/>
              </a:spcBef>
              <a:spcAft>
                <a:spcPts val="600"/>
              </a:spcAft>
            </a:pPr>
            <a:r>
              <a:rPr lang="en-GB"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UK participants in this project are co-funded by UK Research and Inn*</a:t>
            </a:r>
            <a:r>
              <a:rPr lang="en-GB" sz="900" dirty="0" err="1">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ation</a:t>
            </a:r>
            <a:r>
              <a:rPr lang="en-GB"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 (UKRI).</a:t>
            </a:r>
            <a:endParaRPr lang="fr-FR" sz="900" dirty="0">
              <a:solidFill>
                <a:schemeClr val="bg1"/>
              </a:solidFill>
              <a:effectLst/>
              <a:latin typeface="Montserrat Medium" panose="00000600000000000000" pitchFamily="2" charset="0"/>
              <a:ea typeface="SimSun" panose="02010600030101010101" pitchFamily="2" charset="-122"/>
              <a:cs typeface="Calibri" panose="020F0502020204030204" pitchFamily="34" charset="0"/>
            </a:endParaRPr>
          </a:p>
        </p:txBody>
      </p:sp>
      <p:pic>
        <p:nvPicPr>
          <p:cNvPr id="10" name="Image 12" descr="Une image contenant texte, Police, Graphique, capture d’écran&#10;&#10;Description générée automatiquement">
            <a:extLst>
              <a:ext uri="{FF2B5EF4-FFF2-40B4-BE49-F238E27FC236}">
                <a16:creationId xmlns:a16="http://schemas.microsoft.com/office/drawing/2014/main" id="{1EF7BD92-F478-FDD9-114E-232909A9B9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204010" y="6340338"/>
            <a:ext cx="961433" cy="283474"/>
          </a:xfrm>
          <a:prstGeom prst="rect">
            <a:avLst/>
          </a:prstGeom>
        </p:spPr>
      </p:pic>
      <p:pic>
        <p:nvPicPr>
          <p:cNvPr id="13" name="Image 2" descr="Une image contenant texte, Police, capture d’écran, Graphique&#10;&#10;Description générée automatiquement">
            <a:extLst>
              <a:ext uri="{FF2B5EF4-FFF2-40B4-BE49-F238E27FC236}">
                <a16:creationId xmlns:a16="http://schemas.microsoft.com/office/drawing/2014/main" id="{02B19FB6-77B3-8ADB-1A90-309EF458E00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9233" y="6048756"/>
            <a:ext cx="2065442" cy="433319"/>
          </a:xfrm>
          <a:prstGeom prst="rect">
            <a:avLst/>
          </a:prstGeom>
        </p:spPr>
      </p:pic>
    </p:spTree>
    <p:extLst>
      <p:ext uri="{BB962C8B-B14F-4D97-AF65-F5344CB8AC3E}">
        <p14:creationId xmlns:p14="http://schemas.microsoft.com/office/powerpoint/2010/main" val="3437606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331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1" r:id="rId5"/>
    <p:sldLayoutId id="2147483662" r:id="rId6"/>
    <p:sldLayoutId id="2147483664" r:id="rId7"/>
    <p:sldLayoutId id="2147483665"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sv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mentimeter.com/app/presentation/alw4ew733i5ug4iu38um2jmvzqsemfkd/edit?question=xa7cnt9mzsyo"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F6611-48E9-8D59-DF78-A6199FFD87AD}"/>
              </a:ext>
            </a:extLst>
          </p:cNvPr>
          <p:cNvSpPr>
            <a:spLocks noGrp="1"/>
          </p:cNvSpPr>
          <p:nvPr>
            <p:ph type="ctrTitle"/>
          </p:nvPr>
        </p:nvSpPr>
        <p:spPr>
          <a:xfrm>
            <a:off x="585216" y="2959996"/>
            <a:ext cx="10863072" cy="641043"/>
          </a:xfrm>
        </p:spPr>
        <p:txBody>
          <a:bodyPr/>
          <a:lstStyle/>
          <a:p>
            <a:pPr>
              <a:spcAft>
                <a:spcPts val="600"/>
              </a:spcAft>
            </a:pPr>
            <a:r>
              <a:rPr lang="cs-CZ" sz="2800" dirty="0">
                <a:solidFill>
                  <a:srgbClr val="FFC000"/>
                </a:solidFill>
              </a:rPr>
              <a:t>CSA1 #HEAT</a:t>
            </a:r>
            <a:endParaRPr lang="fr-FR" sz="2000" dirty="0">
              <a:solidFill>
                <a:srgbClr val="FFC000"/>
              </a:solidFill>
            </a:endParaRPr>
          </a:p>
        </p:txBody>
      </p:sp>
      <p:sp>
        <p:nvSpPr>
          <p:cNvPr id="3" name="Sous-titre 2">
            <a:extLst>
              <a:ext uri="{FF2B5EF4-FFF2-40B4-BE49-F238E27FC236}">
                <a16:creationId xmlns:a16="http://schemas.microsoft.com/office/drawing/2014/main" id="{5EDCC6C7-7785-5E90-C6E3-33F81392781B}"/>
              </a:ext>
            </a:extLst>
          </p:cNvPr>
          <p:cNvSpPr>
            <a:spLocks noGrp="1"/>
          </p:cNvSpPr>
          <p:nvPr>
            <p:ph type="subTitle" idx="1"/>
          </p:nvPr>
        </p:nvSpPr>
        <p:spPr>
          <a:xfrm>
            <a:off x="0" y="3860770"/>
            <a:ext cx="12192000" cy="1663338"/>
          </a:xfrm>
        </p:spPr>
        <p:txBody>
          <a:bodyPr>
            <a:noAutofit/>
          </a:bodyPr>
          <a:lstStyle/>
          <a:p>
            <a:r>
              <a:rPr lang="cs-CZ" sz="2000" u="sng" dirty="0"/>
              <a:t>Aleš Urban (CZU)</a:t>
            </a:r>
            <a:endParaRPr lang="cs-CZ" sz="2000" b="0" dirty="0"/>
          </a:p>
          <a:p>
            <a:r>
              <a:rPr lang="cs-CZ" sz="2000" b="0" dirty="0" err="1"/>
              <a:t>Falak</a:t>
            </a:r>
            <a:r>
              <a:rPr lang="cs-CZ" sz="2000" b="0" dirty="0"/>
              <a:t> </a:t>
            </a:r>
            <a:r>
              <a:rPr lang="cs-CZ" sz="2000" b="0" dirty="0" err="1"/>
              <a:t>Naz</a:t>
            </a:r>
            <a:r>
              <a:rPr lang="cs-CZ" sz="2000" b="0" dirty="0"/>
              <a:t> (CZU), Katie </a:t>
            </a:r>
            <a:r>
              <a:rPr lang="cs-CZ" sz="2000" b="0" dirty="0" err="1"/>
              <a:t>Jenkins</a:t>
            </a:r>
            <a:r>
              <a:rPr lang="cs-CZ" sz="2000" b="0" dirty="0"/>
              <a:t> (UEA), </a:t>
            </a:r>
            <a:r>
              <a:rPr lang="cs-CZ" sz="2000" b="0" dirty="0" err="1"/>
              <a:t>Tugba</a:t>
            </a:r>
            <a:r>
              <a:rPr lang="cs-CZ" sz="2000" b="0" dirty="0"/>
              <a:t> </a:t>
            </a:r>
            <a:r>
              <a:rPr lang="cs-CZ" sz="2000" b="0" dirty="0" err="1"/>
              <a:t>Dogan</a:t>
            </a:r>
            <a:r>
              <a:rPr lang="cs-CZ" sz="2000" b="0" dirty="0"/>
              <a:t> (CZU) </a:t>
            </a:r>
            <a:br>
              <a:rPr lang="cs-CZ" sz="2000" b="0" dirty="0"/>
            </a:br>
            <a:r>
              <a:rPr lang="cs-CZ" sz="2000" b="0" dirty="0"/>
              <a:t>+ WEMC team </a:t>
            </a:r>
            <a:r>
              <a:rPr lang="cs-CZ" sz="2000" b="0" dirty="0" err="1"/>
              <a:t>for</a:t>
            </a:r>
            <a:r>
              <a:rPr lang="cs-CZ" sz="2000" b="0" dirty="0"/>
              <a:t> </a:t>
            </a:r>
            <a:r>
              <a:rPr lang="cs-CZ" sz="2000" b="0" dirty="0" err="1"/>
              <a:t>the</a:t>
            </a:r>
            <a:r>
              <a:rPr lang="cs-CZ" sz="2000" b="0" dirty="0"/>
              <a:t> </a:t>
            </a:r>
            <a:r>
              <a:rPr lang="cs-CZ" sz="2000" b="0" dirty="0" err="1"/>
              <a:t>visualisation</a:t>
            </a:r>
            <a:r>
              <a:rPr lang="cs-CZ" sz="2000" b="0" dirty="0"/>
              <a:t> </a:t>
            </a:r>
            <a:br>
              <a:rPr lang="cs-CZ" sz="2000" b="0" dirty="0"/>
            </a:br>
            <a:endParaRPr lang="en-US" sz="2000" b="0" dirty="0"/>
          </a:p>
        </p:txBody>
      </p:sp>
      <p:sp>
        <p:nvSpPr>
          <p:cNvPr id="4" name="Rectangle 3"/>
          <p:cNvSpPr/>
          <p:nvPr/>
        </p:nvSpPr>
        <p:spPr>
          <a:xfrm>
            <a:off x="9727041" y="2330934"/>
            <a:ext cx="2307042" cy="369332"/>
          </a:xfrm>
          <a:prstGeom prst="rect">
            <a:avLst/>
          </a:prstGeom>
        </p:spPr>
        <p:txBody>
          <a:bodyPr wrap="none">
            <a:spAutoFit/>
          </a:bodyPr>
          <a:lstStyle/>
          <a:p>
            <a:r>
              <a:rPr lang="en-US" dirty="0">
                <a:solidFill>
                  <a:srgbClr val="FFFF00"/>
                </a:solidFill>
              </a:rPr>
              <a:t>https://crosseu.eu/</a:t>
            </a:r>
          </a:p>
        </p:txBody>
      </p:sp>
      <p:pic>
        <p:nvPicPr>
          <p:cNvPr id="5" name="Picture 4"/>
          <p:cNvPicPr>
            <a:picLocks noChangeAspect="1"/>
          </p:cNvPicPr>
          <p:nvPr/>
        </p:nvPicPr>
        <p:blipFill>
          <a:blip r:embed="rId3"/>
          <a:stretch>
            <a:fillRect/>
          </a:stretch>
        </p:blipFill>
        <p:spPr>
          <a:xfrm>
            <a:off x="9834111" y="227457"/>
            <a:ext cx="2092903" cy="2067687"/>
          </a:xfrm>
          <a:prstGeom prst="rect">
            <a:avLst/>
          </a:prstGeom>
        </p:spPr>
      </p:pic>
    </p:spTree>
    <p:extLst>
      <p:ext uri="{BB962C8B-B14F-4D97-AF65-F5344CB8AC3E}">
        <p14:creationId xmlns:p14="http://schemas.microsoft.com/office/powerpoint/2010/main" val="2832262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6056-4FAF-B845-3A39-0FF08EFF8499}"/>
              </a:ext>
            </a:extLst>
          </p:cNvPr>
          <p:cNvSpPr>
            <a:spLocks noGrp="1"/>
          </p:cNvSpPr>
          <p:nvPr>
            <p:ph type="title"/>
          </p:nvPr>
        </p:nvSpPr>
        <p:spPr/>
        <p:txBody>
          <a:bodyPr>
            <a:normAutofit fontScale="90000"/>
          </a:bodyPr>
          <a:lstStyle/>
          <a:p>
            <a:r>
              <a:rPr lang="en-US" dirty="0"/>
              <a:t>Results</a:t>
            </a:r>
            <a:r>
              <a:rPr lang="cs-CZ" dirty="0"/>
              <a:t> – </a:t>
            </a:r>
            <a:r>
              <a:rPr lang="cs-CZ" dirty="0" err="1"/>
              <a:t>excess</a:t>
            </a:r>
            <a:r>
              <a:rPr lang="cs-CZ" dirty="0"/>
              <a:t> </a:t>
            </a:r>
            <a:r>
              <a:rPr lang="cs-CZ" dirty="0" err="1"/>
              <a:t>deaths</a:t>
            </a:r>
            <a:r>
              <a:rPr lang="cs-CZ" dirty="0"/>
              <a:t> per 100,000 pop</a:t>
            </a:r>
            <a:br>
              <a:rPr lang="en-US" dirty="0"/>
            </a:br>
            <a:endParaRPr lang="en-GB" dirty="0"/>
          </a:p>
        </p:txBody>
      </p:sp>
      <p:cxnSp>
        <p:nvCxnSpPr>
          <p:cNvPr id="7" name="Straight Connector 6">
            <a:extLst>
              <a:ext uri="{FF2B5EF4-FFF2-40B4-BE49-F238E27FC236}">
                <a16:creationId xmlns:a16="http://schemas.microsoft.com/office/drawing/2014/main" id="{C01D207C-938C-A10E-3FA8-6FF232662FBC}"/>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3" name="Content Placeholder 14">
            <a:extLst>
              <a:ext uri="{FF2B5EF4-FFF2-40B4-BE49-F238E27FC236}">
                <a16:creationId xmlns:a16="http://schemas.microsoft.com/office/drawing/2014/main" id="{706D76F6-FA0F-5025-523A-DD627DCEAE8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33435"/>
          <a:stretch>
            <a:fillRect/>
          </a:stretch>
        </p:blipFill>
        <p:spPr>
          <a:xfrm>
            <a:off x="2409693" y="1413043"/>
            <a:ext cx="7101950" cy="4246706"/>
          </a:xfrm>
          <a:prstGeom prst="rect">
            <a:avLst/>
          </a:prstGeom>
        </p:spPr>
      </p:pic>
      <p:sp>
        <p:nvSpPr>
          <p:cNvPr id="5" name="TextBox 4">
            <a:extLst>
              <a:ext uri="{FF2B5EF4-FFF2-40B4-BE49-F238E27FC236}">
                <a16:creationId xmlns:a16="http://schemas.microsoft.com/office/drawing/2014/main" id="{26B31BEC-0411-869B-D039-421A6496EA45}"/>
              </a:ext>
            </a:extLst>
          </p:cNvPr>
          <p:cNvSpPr txBox="1"/>
          <p:nvPr/>
        </p:nvSpPr>
        <p:spPr>
          <a:xfrm>
            <a:off x="1933740" y="5817693"/>
            <a:ext cx="8399282" cy="646331"/>
          </a:xfrm>
          <a:prstGeom prst="rect">
            <a:avLst/>
          </a:prstGeom>
          <a:noFill/>
        </p:spPr>
        <p:txBody>
          <a:bodyPr wrap="square">
            <a:spAutoFit/>
          </a:bodyPr>
          <a:lstStyle/>
          <a:p>
            <a:pPr lvl="0"/>
            <a:r>
              <a:rPr lang="en-US" b="1" dirty="0"/>
              <a:t>Population ageing may substantially amplify both heat- and cold-attributable mortality </a:t>
            </a:r>
            <a:r>
              <a:rPr lang="en-US" dirty="0"/>
              <a:t>in the Czech Republic.</a:t>
            </a:r>
          </a:p>
        </p:txBody>
      </p:sp>
      <p:sp>
        <p:nvSpPr>
          <p:cNvPr id="6" name="Oval 5">
            <a:extLst>
              <a:ext uri="{FF2B5EF4-FFF2-40B4-BE49-F238E27FC236}">
                <a16:creationId xmlns:a16="http://schemas.microsoft.com/office/drawing/2014/main" id="{0DEB24A3-BBA6-8442-2E55-0931F7358F9B}"/>
              </a:ext>
            </a:extLst>
          </p:cNvPr>
          <p:cNvSpPr/>
          <p:nvPr/>
        </p:nvSpPr>
        <p:spPr>
          <a:xfrm>
            <a:off x="4986777" y="3536396"/>
            <a:ext cx="725864" cy="178032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0307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5D53BC3-C689-99D9-E900-C2FFE2469B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B9FE5-35B2-185B-B0A4-6230B804B9FB}"/>
              </a:ext>
            </a:extLst>
          </p:cNvPr>
          <p:cNvSpPr>
            <a:spLocks noGrp="1"/>
          </p:cNvSpPr>
          <p:nvPr>
            <p:ph type="title"/>
          </p:nvPr>
        </p:nvSpPr>
        <p:spPr/>
        <p:txBody>
          <a:bodyPr>
            <a:normAutofit/>
          </a:bodyPr>
          <a:lstStyle/>
          <a:p>
            <a:r>
              <a:rPr lang="cs-CZ" dirty="0" err="1"/>
              <a:t>Key</a:t>
            </a:r>
            <a:r>
              <a:rPr lang="cs-CZ" dirty="0"/>
              <a:t> </a:t>
            </a:r>
            <a:r>
              <a:rPr lang="cs-CZ" dirty="0" err="1"/>
              <a:t>takeaways</a:t>
            </a:r>
            <a:endParaRPr lang="en-GB" dirty="0"/>
          </a:p>
        </p:txBody>
      </p:sp>
      <p:cxnSp>
        <p:nvCxnSpPr>
          <p:cNvPr id="7" name="Straight Connector 6">
            <a:extLst>
              <a:ext uri="{FF2B5EF4-FFF2-40B4-BE49-F238E27FC236}">
                <a16:creationId xmlns:a16="http://schemas.microsoft.com/office/drawing/2014/main" id="{1C62E4D4-5305-FFF9-DF01-7FF816E6454E}"/>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F81C8525-4FC6-9336-56DE-C44E50CDAC3E}"/>
              </a:ext>
            </a:extLst>
          </p:cNvPr>
          <p:cNvGraphicFramePr>
            <a:graphicFrameLocks noGrp="1"/>
          </p:cNvGraphicFramePr>
          <p:nvPr>
            <p:ph idx="1"/>
            <p:extLst>
              <p:ext uri="{D42A27DB-BD31-4B8C-83A1-F6EECF244321}">
                <p14:modId xmlns:p14="http://schemas.microsoft.com/office/powerpoint/2010/main" val="429429849"/>
              </p:ext>
            </p:extLst>
          </p:nvPr>
        </p:nvGraphicFramePr>
        <p:xfrm>
          <a:off x="876301" y="1376624"/>
          <a:ext cx="10387901" cy="4849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195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6BCC1E-7C65-0738-2BF3-95F963398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6B04B4-7D87-903D-338E-5CB8C6A9115D}"/>
              </a:ext>
            </a:extLst>
          </p:cNvPr>
          <p:cNvSpPr>
            <a:spLocks noGrp="1"/>
          </p:cNvSpPr>
          <p:nvPr>
            <p:ph type="title"/>
          </p:nvPr>
        </p:nvSpPr>
        <p:spPr/>
        <p:txBody>
          <a:bodyPr>
            <a:normAutofit fontScale="90000"/>
          </a:bodyPr>
          <a:lstStyle/>
          <a:p>
            <a:r>
              <a:rPr lang="en-US" dirty="0"/>
              <a:t>Results</a:t>
            </a:r>
            <a:r>
              <a:rPr lang="cs-CZ" dirty="0"/>
              <a:t> – </a:t>
            </a:r>
            <a:r>
              <a:rPr lang="cs-CZ" dirty="0" err="1"/>
              <a:t>spatial</a:t>
            </a:r>
            <a:r>
              <a:rPr lang="cs-CZ" dirty="0"/>
              <a:t> </a:t>
            </a:r>
            <a:r>
              <a:rPr lang="cs-CZ" dirty="0" err="1"/>
              <a:t>distribution</a:t>
            </a:r>
            <a:r>
              <a:rPr lang="cs-CZ" dirty="0"/>
              <a:t> in 2070s</a:t>
            </a:r>
            <a:br>
              <a:rPr lang="en-US" dirty="0"/>
            </a:br>
            <a:endParaRPr lang="en-GB" dirty="0"/>
          </a:p>
        </p:txBody>
      </p:sp>
      <p:cxnSp>
        <p:nvCxnSpPr>
          <p:cNvPr id="7" name="Straight Connector 6">
            <a:extLst>
              <a:ext uri="{FF2B5EF4-FFF2-40B4-BE49-F238E27FC236}">
                <a16:creationId xmlns:a16="http://schemas.microsoft.com/office/drawing/2014/main" id="{4DA84406-B93E-EC6A-3EA5-1E677B102694}"/>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A975B5E7-AAC8-1D5E-AAEF-A77162C2D207}"/>
              </a:ext>
            </a:extLst>
          </p:cNvPr>
          <p:cNvPicPr>
            <a:picLocks noChangeAspect="1"/>
          </p:cNvPicPr>
          <p:nvPr/>
        </p:nvPicPr>
        <p:blipFill>
          <a:blip r:embed="rId2"/>
          <a:srcRect t="4011" b="50000"/>
          <a:stretch>
            <a:fillRect/>
          </a:stretch>
        </p:blipFill>
        <p:spPr>
          <a:xfrm>
            <a:off x="1822271" y="3665734"/>
            <a:ext cx="8257572" cy="2121438"/>
          </a:xfrm>
          <a:prstGeom prst="rect">
            <a:avLst/>
          </a:prstGeom>
        </p:spPr>
      </p:pic>
      <p:pic>
        <p:nvPicPr>
          <p:cNvPr id="8" name="Content Placeholder 3">
            <a:extLst>
              <a:ext uri="{FF2B5EF4-FFF2-40B4-BE49-F238E27FC236}">
                <a16:creationId xmlns:a16="http://schemas.microsoft.com/office/drawing/2014/main" id="{FCA6788E-BC5A-2230-51CC-2C58E499FB5F}"/>
              </a:ext>
            </a:extLst>
          </p:cNvPr>
          <p:cNvPicPr>
            <a:picLocks noGrp="1" noChangeAspect="1"/>
          </p:cNvPicPr>
          <p:nvPr>
            <p:ph idx="1"/>
          </p:nvPr>
        </p:nvPicPr>
        <p:blipFill>
          <a:blip r:embed="rId3"/>
          <a:srcRect b="51014"/>
          <a:stretch>
            <a:fillRect/>
          </a:stretch>
        </p:blipFill>
        <p:spPr>
          <a:xfrm>
            <a:off x="1841592" y="1544296"/>
            <a:ext cx="8218930" cy="2121438"/>
          </a:xfrm>
          <a:prstGeom prst="rect">
            <a:avLst/>
          </a:prstGeom>
        </p:spPr>
      </p:pic>
    </p:spTree>
    <p:extLst>
      <p:ext uri="{BB962C8B-B14F-4D97-AF65-F5344CB8AC3E}">
        <p14:creationId xmlns:p14="http://schemas.microsoft.com/office/powerpoint/2010/main" val="45997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1927A-08D2-44BF-1A68-EE86611F9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CD9E8-68D7-1B48-21F3-D27E08DBF9CE}"/>
              </a:ext>
            </a:extLst>
          </p:cNvPr>
          <p:cNvSpPr>
            <a:spLocks noGrp="1"/>
          </p:cNvSpPr>
          <p:nvPr>
            <p:ph type="title"/>
          </p:nvPr>
        </p:nvSpPr>
        <p:spPr/>
        <p:txBody>
          <a:bodyPr>
            <a:normAutofit fontScale="90000"/>
          </a:bodyPr>
          <a:lstStyle/>
          <a:p>
            <a:r>
              <a:rPr lang="cs-CZ" dirty="0"/>
              <a:t>CSA1 DSS – </a:t>
            </a:r>
            <a:r>
              <a:rPr lang="cs-CZ" dirty="0" err="1"/>
              <a:t>regional</a:t>
            </a:r>
            <a:r>
              <a:rPr lang="cs-CZ" dirty="0"/>
              <a:t> </a:t>
            </a:r>
            <a:r>
              <a:rPr lang="cs-CZ" dirty="0" err="1"/>
              <a:t>results</a:t>
            </a:r>
            <a:br>
              <a:rPr lang="en-US" dirty="0"/>
            </a:br>
            <a:endParaRPr lang="en-GB" dirty="0"/>
          </a:p>
        </p:txBody>
      </p:sp>
      <p:cxnSp>
        <p:nvCxnSpPr>
          <p:cNvPr id="7" name="Straight Connector 6">
            <a:extLst>
              <a:ext uri="{FF2B5EF4-FFF2-40B4-BE49-F238E27FC236}">
                <a16:creationId xmlns:a16="http://schemas.microsoft.com/office/drawing/2014/main" id="{9885EA1B-493B-9309-5E13-61846B3A912C}"/>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1E4C3F4-8A7E-8B8B-3F21-C2184C3BDB02}"/>
              </a:ext>
            </a:extLst>
          </p:cNvPr>
          <p:cNvPicPr>
            <a:picLocks noChangeAspect="1"/>
          </p:cNvPicPr>
          <p:nvPr/>
        </p:nvPicPr>
        <p:blipFill>
          <a:blip r:embed="rId2"/>
          <a:stretch>
            <a:fillRect/>
          </a:stretch>
        </p:blipFill>
        <p:spPr>
          <a:xfrm>
            <a:off x="838200" y="1291854"/>
            <a:ext cx="10775356" cy="5134073"/>
          </a:xfrm>
          <a:prstGeom prst="rect">
            <a:avLst/>
          </a:prstGeom>
        </p:spPr>
      </p:pic>
    </p:spTree>
    <p:extLst>
      <p:ext uri="{BB962C8B-B14F-4D97-AF65-F5344CB8AC3E}">
        <p14:creationId xmlns:p14="http://schemas.microsoft.com/office/powerpoint/2010/main" val="1240553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FE42D-C18A-7C4B-7BCE-323A23F22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CB387-DD54-2BB6-CF32-3CCC0ACFC161}"/>
              </a:ext>
            </a:extLst>
          </p:cNvPr>
          <p:cNvSpPr>
            <a:spLocks noGrp="1"/>
          </p:cNvSpPr>
          <p:nvPr>
            <p:ph type="title"/>
          </p:nvPr>
        </p:nvSpPr>
        <p:spPr/>
        <p:txBody>
          <a:bodyPr>
            <a:normAutofit fontScale="90000"/>
          </a:bodyPr>
          <a:lstStyle/>
          <a:p>
            <a:r>
              <a:rPr lang="cs-CZ" dirty="0"/>
              <a:t>CSA1 DSS – CS menu</a:t>
            </a:r>
            <a:br>
              <a:rPr lang="en-US" dirty="0"/>
            </a:br>
            <a:endParaRPr lang="en-GB" dirty="0"/>
          </a:p>
        </p:txBody>
      </p:sp>
      <p:cxnSp>
        <p:nvCxnSpPr>
          <p:cNvPr id="7" name="Straight Connector 6">
            <a:extLst>
              <a:ext uri="{FF2B5EF4-FFF2-40B4-BE49-F238E27FC236}">
                <a16:creationId xmlns:a16="http://schemas.microsoft.com/office/drawing/2014/main" id="{8470E83D-A5FC-45B9-7AC6-819863F073D8}"/>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B4A0414F-B556-B6AE-8A1C-92CFAB2865B7}"/>
              </a:ext>
            </a:extLst>
          </p:cNvPr>
          <p:cNvPicPr>
            <a:picLocks noChangeAspect="1"/>
          </p:cNvPicPr>
          <p:nvPr/>
        </p:nvPicPr>
        <p:blipFill>
          <a:blip r:embed="rId2"/>
          <a:stretch>
            <a:fillRect/>
          </a:stretch>
        </p:blipFill>
        <p:spPr>
          <a:xfrm>
            <a:off x="763244" y="1291854"/>
            <a:ext cx="10909955" cy="5214821"/>
          </a:xfrm>
          <a:prstGeom prst="rect">
            <a:avLst/>
          </a:prstGeom>
        </p:spPr>
      </p:pic>
      <p:sp>
        <p:nvSpPr>
          <p:cNvPr id="6" name="Oval 5">
            <a:extLst>
              <a:ext uri="{FF2B5EF4-FFF2-40B4-BE49-F238E27FC236}">
                <a16:creationId xmlns:a16="http://schemas.microsoft.com/office/drawing/2014/main" id="{695461BC-9E9A-D307-ACD1-A627AA72F21A}"/>
              </a:ext>
            </a:extLst>
          </p:cNvPr>
          <p:cNvSpPr/>
          <p:nvPr/>
        </p:nvSpPr>
        <p:spPr>
          <a:xfrm>
            <a:off x="9426804" y="1147313"/>
            <a:ext cx="2460396" cy="21332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0617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AD13E-487F-5385-28B2-12E8C0398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AE8B9-1638-A799-FCC0-958C241C48D9}"/>
              </a:ext>
            </a:extLst>
          </p:cNvPr>
          <p:cNvSpPr>
            <a:spLocks noGrp="1"/>
          </p:cNvSpPr>
          <p:nvPr>
            <p:ph type="title"/>
          </p:nvPr>
        </p:nvSpPr>
        <p:spPr/>
        <p:txBody>
          <a:bodyPr>
            <a:normAutofit fontScale="90000"/>
          </a:bodyPr>
          <a:lstStyle/>
          <a:p>
            <a:r>
              <a:rPr lang="cs-CZ" dirty="0"/>
              <a:t>CSA1 DSS – CS </a:t>
            </a:r>
            <a:r>
              <a:rPr lang="cs-CZ" dirty="0" err="1"/>
              <a:t>context</a:t>
            </a:r>
            <a:br>
              <a:rPr lang="en-US" dirty="0"/>
            </a:br>
            <a:endParaRPr lang="en-GB" dirty="0"/>
          </a:p>
        </p:txBody>
      </p:sp>
      <p:cxnSp>
        <p:nvCxnSpPr>
          <p:cNvPr id="7" name="Straight Connector 6">
            <a:extLst>
              <a:ext uri="{FF2B5EF4-FFF2-40B4-BE49-F238E27FC236}">
                <a16:creationId xmlns:a16="http://schemas.microsoft.com/office/drawing/2014/main" id="{B5468AA4-1B93-9103-90AC-1BAE9F252E50}"/>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EDC00BF-3F9C-D33A-1067-82A3656E82A5}"/>
              </a:ext>
            </a:extLst>
          </p:cNvPr>
          <p:cNvPicPr>
            <a:picLocks noChangeAspect="1"/>
          </p:cNvPicPr>
          <p:nvPr/>
        </p:nvPicPr>
        <p:blipFill>
          <a:blip r:embed="rId2"/>
          <a:stretch>
            <a:fillRect/>
          </a:stretch>
        </p:blipFill>
        <p:spPr>
          <a:xfrm>
            <a:off x="763244" y="1291854"/>
            <a:ext cx="10909955" cy="5214821"/>
          </a:xfrm>
          <a:prstGeom prst="rect">
            <a:avLst/>
          </a:prstGeom>
        </p:spPr>
      </p:pic>
      <p:pic>
        <p:nvPicPr>
          <p:cNvPr id="4" name="Picture 3">
            <a:extLst>
              <a:ext uri="{FF2B5EF4-FFF2-40B4-BE49-F238E27FC236}">
                <a16:creationId xmlns:a16="http://schemas.microsoft.com/office/drawing/2014/main" id="{0464E580-7D5D-3CAE-5DD5-8582D5E2F37C}"/>
              </a:ext>
            </a:extLst>
          </p:cNvPr>
          <p:cNvPicPr>
            <a:picLocks noChangeAspect="1"/>
          </p:cNvPicPr>
          <p:nvPr/>
        </p:nvPicPr>
        <p:blipFill>
          <a:blip r:embed="rId3"/>
          <a:stretch>
            <a:fillRect/>
          </a:stretch>
        </p:blipFill>
        <p:spPr>
          <a:xfrm>
            <a:off x="3073137" y="2073885"/>
            <a:ext cx="6278145" cy="4432790"/>
          </a:xfrm>
          <a:prstGeom prst="rect">
            <a:avLst/>
          </a:prstGeom>
        </p:spPr>
      </p:pic>
      <p:cxnSp>
        <p:nvCxnSpPr>
          <p:cNvPr id="9" name="Straight Arrow Connector 8">
            <a:extLst>
              <a:ext uri="{FF2B5EF4-FFF2-40B4-BE49-F238E27FC236}">
                <a16:creationId xmlns:a16="http://schemas.microsoft.com/office/drawing/2014/main" id="{4B1F2C0B-0920-560A-977A-DABA06E4E9C0}"/>
              </a:ext>
            </a:extLst>
          </p:cNvPr>
          <p:cNvCxnSpPr>
            <a:cxnSpLocks/>
          </p:cNvCxnSpPr>
          <p:nvPr/>
        </p:nvCxnSpPr>
        <p:spPr>
          <a:xfrm flipH="1">
            <a:off x="9228841" y="2073885"/>
            <a:ext cx="763571" cy="339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3614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0F3F7-21CA-076C-8CF1-4260A7C63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61188-E77C-5D40-DEE2-55F1AC4B168C}"/>
              </a:ext>
            </a:extLst>
          </p:cNvPr>
          <p:cNvSpPr>
            <a:spLocks noGrp="1"/>
          </p:cNvSpPr>
          <p:nvPr>
            <p:ph type="title"/>
          </p:nvPr>
        </p:nvSpPr>
        <p:spPr/>
        <p:txBody>
          <a:bodyPr>
            <a:normAutofit fontScale="90000"/>
          </a:bodyPr>
          <a:lstStyle/>
          <a:p>
            <a:r>
              <a:rPr lang="cs-CZ" dirty="0"/>
              <a:t>CSA1 DSS – </a:t>
            </a:r>
            <a:r>
              <a:rPr lang="cs-CZ" dirty="0" err="1"/>
              <a:t>regional</a:t>
            </a:r>
            <a:r>
              <a:rPr lang="cs-CZ" dirty="0"/>
              <a:t> </a:t>
            </a:r>
            <a:r>
              <a:rPr lang="cs-CZ" dirty="0" err="1"/>
              <a:t>projections</a:t>
            </a:r>
            <a:br>
              <a:rPr lang="en-US" dirty="0"/>
            </a:br>
            <a:endParaRPr lang="en-GB" dirty="0"/>
          </a:p>
        </p:txBody>
      </p:sp>
      <p:cxnSp>
        <p:nvCxnSpPr>
          <p:cNvPr id="7" name="Straight Connector 6">
            <a:extLst>
              <a:ext uri="{FF2B5EF4-FFF2-40B4-BE49-F238E27FC236}">
                <a16:creationId xmlns:a16="http://schemas.microsoft.com/office/drawing/2014/main" id="{75B8026A-3067-E0C8-601E-78EA539AB26B}"/>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93213A05-7F07-F8A1-A23C-94042EAD6D1D}"/>
              </a:ext>
            </a:extLst>
          </p:cNvPr>
          <p:cNvPicPr>
            <a:picLocks noChangeAspect="1"/>
          </p:cNvPicPr>
          <p:nvPr/>
        </p:nvPicPr>
        <p:blipFill>
          <a:blip r:embed="rId2"/>
          <a:stretch>
            <a:fillRect/>
          </a:stretch>
        </p:blipFill>
        <p:spPr>
          <a:xfrm>
            <a:off x="620185" y="1291854"/>
            <a:ext cx="11112614" cy="5088683"/>
          </a:xfrm>
          <a:prstGeom prst="rect">
            <a:avLst/>
          </a:prstGeom>
        </p:spPr>
      </p:pic>
      <p:cxnSp>
        <p:nvCxnSpPr>
          <p:cNvPr id="4" name="Straight Arrow Connector 3">
            <a:extLst>
              <a:ext uri="{FF2B5EF4-FFF2-40B4-BE49-F238E27FC236}">
                <a16:creationId xmlns:a16="http://schemas.microsoft.com/office/drawing/2014/main" id="{9D397474-614F-7BB3-8659-559056C22F3C}"/>
              </a:ext>
            </a:extLst>
          </p:cNvPr>
          <p:cNvCxnSpPr/>
          <p:nvPr/>
        </p:nvCxnSpPr>
        <p:spPr>
          <a:xfrm>
            <a:off x="5194169" y="3676454"/>
            <a:ext cx="2460396" cy="40535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74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C70DC-612F-6EF4-7AC6-7D92F22CA2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B08E06-C6F9-8851-EC72-6CCE0F14C6CA}"/>
              </a:ext>
            </a:extLst>
          </p:cNvPr>
          <p:cNvPicPr>
            <a:picLocks noChangeAspect="1"/>
          </p:cNvPicPr>
          <p:nvPr/>
        </p:nvPicPr>
        <p:blipFill>
          <a:blip r:embed="rId2"/>
          <a:stretch>
            <a:fillRect/>
          </a:stretch>
        </p:blipFill>
        <p:spPr>
          <a:xfrm>
            <a:off x="645977" y="1253716"/>
            <a:ext cx="10974807" cy="5250828"/>
          </a:xfrm>
          <a:prstGeom prst="rect">
            <a:avLst/>
          </a:prstGeom>
        </p:spPr>
      </p:pic>
      <p:sp>
        <p:nvSpPr>
          <p:cNvPr id="2" name="Title 1">
            <a:extLst>
              <a:ext uri="{FF2B5EF4-FFF2-40B4-BE49-F238E27FC236}">
                <a16:creationId xmlns:a16="http://schemas.microsoft.com/office/drawing/2014/main" id="{CA575E9D-1C06-313A-8606-F777810AA7A3}"/>
              </a:ext>
            </a:extLst>
          </p:cNvPr>
          <p:cNvSpPr>
            <a:spLocks noGrp="1"/>
          </p:cNvSpPr>
          <p:nvPr>
            <p:ph type="title"/>
          </p:nvPr>
        </p:nvSpPr>
        <p:spPr/>
        <p:txBody>
          <a:bodyPr>
            <a:normAutofit fontScale="90000"/>
          </a:bodyPr>
          <a:lstStyle/>
          <a:p>
            <a:r>
              <a:rPr lang="cs-CZ" dirty="0"/>
              <a:t>CSA1 DSS – </a:t>
            </a:r>
            <a:r>
              <a:rPr lang="cs-CZ" dirty="0" err="1"/>
              <a:t>regional</a:t>
            </a:r>
            <a:r>
              <a:rPr lang="cs-CZ" dirty="0"/>
              <a:t> </a:t>
            </a:r>
            <a:r>
              <a:rPr lang="cs-CZ" dirty="0" err="1"/>
              <a:t>projections</a:t>
            </a:r>
            <a:br>
              <a:rPr lang="en-US" dirty="0"/>
            </a:br>
            <a:endParaRPr lang="en-GB" dirty="0"/>
          </a:p>
        </p:txBody>
      </p:sp>
      <p:cxnSp>
        <p:nvCxnSpPr>
          <p:cNvPr id="7" name="Straight Connector 6">
            <a:extLst>
              <a:ext uri="{FF2B5EF4-FFF2-40B4-BE49-F238E27FC236}">
                <a16:creationId xmlns:a16="http://schemas.microsoft.com/office/drawing/2014/main" id="{1EE6BE76-7F12-4374-CAB6-3C19016B54D4}"/>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9F5F51F1-72DB-E064-90AB-10EC4A39B3FD}"/>
              </a:ext>
            </a:extLst>
          </p:cNvPr>
          <p:cNvCxnSpPr>
            <a:cxnSpLocks/>
          </p:cNvCxnSpPr>
          <p:nvPr/>
        </p:nvCxnSpPr>
        <p:spPr>
          <a:xfrm>
            <a:off x="5260157" y="5344998"/>
            <a:ext cx="2639505" cy="36568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2456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B3EF0-284B-1A00-BE34-1A87CEC53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9C36E-A09D-3EAE-E7CB-60234C0A05F1}"/>
              </a:ext>
            </a:extLst>
          </p:cNvPr>
          <p:cNvSpPr>
            <a:spLocks noGrp="1"/>
          </p:cNvSpPr>
          <p:nvPr>
            <p:ph type="title"/>
          </p:nvPr>
        </p:nvSpPr>
        <p:spPr/>
        <p:txBody>
          <a:bodyPr>
            <a:normAutofit fontScale="90000"/>
          </a:bodyPr>
          <a:lstStyle/>
          <a:p>
            <a:r>
              <a:rPr lang="cs-CZ" dirty="0"/>
              <a:t>CSA1 DSS – </a:t>
            </a:r>
            <a:r>
              <a:rPr lang="cs-CZ" dirty="0" err="1"/>
              <a:t>different</a:t>
            </a:r>
            <a:r>
              <a:rPr lang="cs-CZ" dirty="0"/>
              <a:t> </a:t>
            </a:r>
            <a:r>
              <a:rPr lang="cs-CZ" dirty="0" err="1"/>
              <a:t>scenarios</a:t>
            </a:r>
            <a:br>
              <a:rPr lang="en-US" dirty="0"/>
            </a:br>
            <a:endParaRPr lang="en-GB" dirty="0"/>
          </a:p>
        </p:txBody>
      </p:sp>
      <p:cxnSp>
        <p:nvCxnSpPr>
          <p:cNvPr id="7" name="Straight Connector 6">
            <a:extLst>
              <a:ext uri="{FF2B5EF4-FFF2-40B4-BE49-F238E27FC236}">
                <a16:creationId xmlns:a16="http://schemas.microsoft.com/office/drawing/2014/main" id="{0ABCA1E3-C395-A19C-66C3-F4FE22662199}"/>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D3E73CF1-F4FF-2CA5-0848-FA0207548480}"/>
              </a:ext>
            </a:extLst>
          </p:cNvPr>
          <p:cNvPicPr>
            <a:picLocks noChangeAspect="1"/>
          </p:cNvPicPr>
          <p:nvPr/>
        </p:nvPicPr>
        <p:blipFill>
          <a:blip r:embed="rId2"/>
          <a:stretch>
            <a:fillRect/>
          </a:stretch>
        </p:blipFill>
        <p:spPr>
          <a:xfrm>
            <a:off x="678730" y="1291854"/>
            <a:ext cx="10934826" cy="5210055"/>
          </a:xfrm>
          <a:prstGeom prst="rect">
            <a:avLst/>
          </a:prstGeom>
        </p:spPr>
      </p:pic>
      <p:sp>
        <p:nvSpPr>
          <p:cNvPr id="3" name="Oval 2">
            <a:extLst>
              <a:ext uri="{FF2B5EF4-FFF2-40B4-BE49-F238E27FC236}">
                <a16:creationId xmlns:a16="http://schemas.microsoft.com/office/drawing/2014/main" id="{DD4F1944-7124-9F5D-31B0-26906AB2C035}"/>
              </a:ext>
            </a:extLst>
          </p:cNvPr>
          <p:cNvSpPr/>
          <p:nvPr/>
        </p:nvSpPr>
        <p:spPr>
          <a:xfrm>
            <a:off x="474747" y="1302071"/>
            <a:ext cx="1985647" cy="14395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533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8D2FC-BBD3-2A8F-3A1B-95A4337E30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DE83A-9709-6D60-37C6-F69983A41C15}"/>
              </a:ext>
            </a:extLst>
          </p:cNvPr>
          <p:cNvSpPr>
            <a:spLocks noGrp="1"/>
          </p:cNvSpPr>
          <p:nvPr>
            <p:ph type="title"/>
          </p:nvPr>
        </p:nvSpPr>
        <p:spPr/>
        <p:txBody>
          <a:bodyPr>
            <a:normAutofit fontScale="90000"/>
          </a:bodyPr>
          <a:lstStyle/>
          <a:p>
            <a:r>
              <a:rPr lang="cs-CZ" dirty="0"/>
              <a:t>CSA1 DSS – </a:t>
            </a:r>
            <a:r>
              <a:rPr lang="cs-CZ" dirty="0" err="1"/>
              <a:t>heat</a:t>
            </a:r>
            <a:r>
              <a:rPr lang="cs-CZ" dirty="0"/>
              <a:t> vs </a:t>
            </a:r>
            <a:r>
              <a:rPr lang="cs-CZ" dirty="0" err="1"/>
              <a:t>cold</a:t>
            </a:r>
            <a:br>
              <a:rPr lang="en-US" dirty="0"/>
            </a:br>
            <a:endParaRPr lang="en-GB" dirty="0"/>
          </a:p>
        </p:txBody>
      </p:sp>
      <p:cxnSp>
        <p:nvCxnSpPr>
          <p:cNvPr id="7" name="Straight Connector 6">
            <a:extLst>
              <a:ext uri="{FF2B5EF4-FFF2-40B4-BE49-F238E27FC236}">
                <a16:creationId xmlns:a16="http://schemas.microsoft.com/office/drawing/2014/main" id="{08B43B41-2FB0-8CA1-92A6-3A4F56193BFA}"/>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35255903-819B-D19A-C6B9-EB8ECB189FA6}"/>
              </a:ext>
            </a:extLst>
          </p:cNvPr>
          <p:cNvPicPr>
            <a:picLocks noChangeAspect="1"/>
          </p:cNvPicPr>
          <p:nvPr/>
        </p:nvPicPr>
        <p:blipFill>
          <a:blip r:embed="rId2"/>
          <a:stretch>
            <a:fillRect/>
          </a:stretch>
        </p:blipFill>
        <p:spPr>
          <a:xfrm>
            <a:off x="650123" y="1291854"/>
            <a:ext cx="10966515" cy="5236108"/>
          </a:xfrm>
          <a:prstGeom prst="rect">
            <a:avLst/>
          </a:prstGeom>
        </p:spPr>
      </p:pic>
    </p:spTree>
    <p:extLst>
      <p:ext uri="{BB962C8B-B14F-4D97-AF65-F5344CB8AC3E}">
        <p14:creationId xmlns:p14="http://schemas.microsoft.com/office/powerpoint/2010/main" val="2914546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AA137-486F-865E-42FA-B5A1F78A094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1DFCBDC-C043-91AC-7B1D-C75D7F4CEBE8}"/>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err="1"/>
              <a:t>Temperature</a:t>
            </a:r>
            <a:r>
              <a:rPr lang="cs-CZ" dirty="0"/>
              <a:t>-mortality </a:t>
            </a:r>
            <a:r>
              <a:rPr lang="cs-CZ" dirty="0" err="1"/>
              <a:t>association</a:t>
            </a:r>
            <a:r>
              <a:rPr lang="cs-CZ" dirty="0"/>
              <a:t> in CZE</a:t>
            </a:r>
            <a:endParaRPr lang="en-US" dirty="0"/>
          </a:p>
        </p:txBody>
      </p:sp>
      <p:cxnSp>
        <p:nvCxnSpPr>
          <p:cNvPr id="4" name="Straight Connector 3">
            <a:extLst>
              <a:ext uri="{FF2B5EF4-FFF2-40B4-BE49-F238E27FC236}">
                <a16:creationId xmlns:a16="http://schemas.microsoft.com/office/drawing/2014/main" id="{EDFC43CD-7AE1-5503-D768-58E8A2DEBCC8}"/>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C8F5D863-D36D-D70C-D6E9-68EC0254BCCD}"/>
              </a:ext>
            </a:extLst>
          </p:cNvPr>
          <p:cNvPicPr>
            <a:picLocks noChangeAspect="1"/>
          </p:cNvPicPr>
          <p:nvPr/>
        </p:nvPicPr>
        <p:blipFill>
          <a:blip r:embed="rId2"/>
          <a:stretch>
            <a:fillRect/>
          </a:stretch>
        </p:blipFill>
        <p:spPr>
          <a:xfrm>
            <a:off x="988147" y="1303270"/>
            <a:ext cx="6738985" cy="4811152"/>
          </a:xfrm>
          <a:prstGeom prst="rect">
            <a:avLst/>
          </a:prstGeom>
        </p:spPr>
      </p:pic>
      <p:sp>
        <p:nvSpPr>
          <p:cNvPr id="26" name="TextBox 25">
            <a:extLst>
              <a:ext uri="{FF2B5EF4-FFF2-40B4-BE49-F238E27FC236}">
                <a16:creationId xmlns:a16="http://schemas.microsoft.com/office/drawing/2014/main" id="{5AED9123-FE56-8717-ABDB-521907F60DD0}"/>
              </a:ext>
            </a:extLst>
          </p:cNvPr>
          <p:cNvSpPr txBox="1"/>
          <p:nvPr/>
        </p:nvSpPr>
        <p:spPr>
          <a:xfrm>
            <a:off x="2666915" y="2342941"/>
            <a:ext cx="2729050" cy="369332"/>
          </a:xfrm>
          <a:prstGeom prst="rect">
            <a:avLst/>
          </a:prstGeom>
          <a:solidFill>
            <a:schemeClr val="tx2">
              <a:lumMod val="20000"/>
              <a:lumOff val="80000"/>
            </a:schemeClr>
          </a:solidFill>
          <a:ln>
            <a:noFill/>
          </a:ln>
        </p:spPr>
        <p:txBody>
          <a:bodyPr wrap="square" rtlCol="0">
            <a:spAutoFit/>
          </a:bodyPr>
          <a:lstStyle/>
          <a:p>
            <a:pPr algn="ctr"/>
            <a:r>
              <a:rPr lang="cs-CZ" b="1" dirty="0" err="1">
                <a:solidFill>
                  <a:schemeClr val="tx2"/>
                </a:solidFill>
              </a:rPr>
              <a:t>Cold</a:t>
            </a:r>
            <a:endParaRPr lang="en-GB" b="1" dirty="0">
              <a:solidFill>
                <a:schemeClr val="tx2"/>
              </a:solidFill>
            </a:endParaRPr>
          </a:p>
        </p:txBody>
      </p:sp>
      <p:sp>
        <p:nvSpPr>
          <p:cNvPr id="27" name="TextBox 26">
            <a:extLst>
              <a:ext uri="{FF2B5EF4-FFF2-40B4-BE49-F238E27FC236}">
                <a16:creationId xmlns:a16="http://schemas.microsoft.com/office/drawing/2014/main" id="{6643CAF3-288C-2F69-7EF3-8184A4356AAE}"/>
              </a:ext>
            </a:extLst>
          </p:cNvPr>
          <p:cNvSpPr txBox="1"/>
          <p:nvPr/>
        </p:nvSpPr>
        <p:spPr>
          <a:xfrm>
            <a:off x="5928526" y="2342941"/>
            <a:ext cx="1115369" cy="369332"/>
          </a:xfrm>
          <a:prstGeom prst="rect">
            <a:avLst/>
          </a:prstGeom>
          <a:solidFill>
            <a:srgbClr val="FF0000">
              <a:alpha val="19000"/>
            </a:srgbClr>
          </a:solidFill>
          <a:ln>
            <a:noFill/>
          </a:ln>
        </p:spPr>
        <p:txBody>
          <a:bodyPr wrap="square" rtlCol="0">
            <a:spAutoFit/>
          </a:bodyPr>
          <a:lstStyle/>
          <a:p>
            <a:pPr algn="ctr"/>
            <a:r>
              <a:rPr lang="cs-CZ" b="1" dirty="0">
                <a:solidFill>
                  <a:srgbClr val="C00000"/>
                </a:solidFill>
              </a:rPr>
              <a:t>Heat</a:t>
            </a:r>
            <a:endParaRPr lang="en-GB" b="1" dirty="0">
              <a:solidFill>
                <a:srgbClr val="C00000"/>
              </a:solidFill>
            </a:endParaRPr>
          </a:p>
        </p:txBody>
      </p:sp>
      <p:sp>
        <p:nvSpPr>
          <p:cNvPr id="28" name="TextBox 27">
            <a:extLst>
              <a:ext uri="{FF2B5EF4-FFF2-40B4-BE49-F238E27FC236}">
                <a16:creationId xmlns:a16="http://schemas.microsoft.com/office/drawing/2014/main" id="{49C6C797-4764-9B0D-20D8-ACF319213B2F}"/>
              </a:ext>
            </a:extLst>
          </p:cNvPr>
          <p:cNvSpPr txBox="1"/>
          <p:nvPr/>
        </p:nvSpPr>
        <p:spPr>
          <a:xfrm>
            <a:off x="7946361" y="3429000"/>
            <a:ext cx="3406391" cy="923330"/>
          </a:xfrm>
          <a:prstGeom prst="rect">
            <a:avLst/>
          </a:prstGeom>
          <a:noFill/>
        </p:spPr>
        <p:txBody>
          <a:bodyPr wrap="square" rtlCol="0">
            <a:spAutoFit/>
          </a:bodyPr>
          <a:lstStyle/>
          <a:p>
            <a:pPr algn="ctr"/>
            <a:r>
              <a:rPr lang="cs-CZ" dirty="0" err="1"/>
              <a:t>Adjusted</a:t>
            </a:r>
            <a:r>
              <a:rPr lang="cs-CZ" dirty="0"/>
              <a:t> </a:t>
            </a:r>
            <a:r>
              <a:rPr lang="cs-CZ" dirty="0" err="1"/>
              <a:t>for</a:t>
            </a:r>
            <a:r>
              <a:rPr lang="cs-CZ" dirty="0"/>
              <a:t> </a:t>
            </a:r>
            <a:r>
              <a:rPr lang="cs-CZ" dirty="0" err="1"/>
              <a:t>seasonal</a:t>
            </a:r>
            <a:r>
              <a:rPr lang="cs-CZ" dirty="0"/>
              <a:t> </a:t>
            </a:r>
            <a:br>
              <a:rPr lang="cs-CZ" dirty="0"/>
            </a:br>
            <a:r>
              <a:rPr lang="cs-CZ" dirty="0"/>
              <a:t>and long-term mortality </a:t>
            </a:r>
            <a:r>
              <a:rPr lang="cs-CZ" dirty="0" err="1"/>
              <a:t>changes</a:t>
            </a:r>
            <a:endParaRPr lang="en-GB" dirty="0"/>
          </a:p>
        </p:txBody>
      </p:sp>
      <p:pic>
        <p:nvPicPr>
          <p:cNvPr id="5" name="Graphic 4" descr="Information outline">
            <a:extLst>
              <a:ext uri="{FF2B5EF4-FFF2-40B4-BE49-F238E27FC236}">
                <a16:creationId xmlns:a16="http://schemas.microsoft.com/office/drawing/2014/main" id="{3643872B-FE42-A68D-BE75-3E1FC1D118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4835" y="3649139"/>
            <a:ext cx="483051" cy="483051"/>
          </a:xfrm>
          <a:prstGeom prst="rect">
            <a:avLst/>
          </a:prstGeom>
        </p:spPr>
      </p:pic>
    </p:spTree>
    <p:extLst>
      <p:ext uri="{BB962C8B-B14F-4D97-AF65-F5344CB8AC3E}">
        <p14:creationId xmlns:p14="http://schemas.microsoft.com/office/powerpoint/2010/main" val="4242109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7AD26-1A49-00ED-ED26-4E04AB968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41904-EFD0-7020-C788-C8740403E82A}"/>
              </a:ext>
            </a:extLst>
          </p:cNvPr>
          <p:cNvSpPr>
            <a:spLocks noGrp="1"/>
          </p:cNvSpPr>
          <p:nvPr>
            <p:ph type="title"/>
          </p:nvPr>
        </p:nvSpPr>
        <p:spPr/>
        <p:txBody>
          <a:bodyPr>
            <a:normAutofit fontScale="90000"/>
          </a:bodyPr>
          <a:lstStyle/>
          <a:p>
            <a:r>
              <a:rPr lang="cs-CZ" dirty="0"/>
              <a:t>CSA1 DSS – </a:t>
            </a:r>
            <a:r>
              <a:rPr lang="cs-CZ" dirty="0" err="1"/>
              <a:t>age</a:t>
            </a:r>
            <a:r>
              <a:rPr lang="cs-CZ" dirty="0"/>
              <a:t> </a:t>
            </a:r>
            <a:r>
              <a:rPr lang="cs-CZ" dirty="0" err="1"/>
              <a:t>groups</a:t>
            </a:r>
            <a:br>
              <a:rPr lang="en-US" dirty="0"/>
            </a:br>
            <a:endParaRPr lang="en-GB" dirty="0"/>
          </a:p>
        </p:txBody>
      </p:sp>
      <p:cxnSp>
        <p:nvCxnSpPr>
          <p:cNvPr id="7" name="Straight Connector 6">
            <a:extLst>
              <a:ext uri="{FF2B5EF4-FFF2-40B4-BE49-F238E27FC236}">
                <a16:creationId xmlns:a16="http://schemas.microsoft.com/office/drawing/2014/main" id="{947C6B76-E18E-593F-5BAC-C63072CED715}"/>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1B3DF996-E494-E3C0-99CC-0A93E0F805DD}"/>
              </a:ext>
            </a:extLst>
          </p:cNvPr>
          <p:cNvPicPr>
            <a:picLocks noChangeAspect="1"/>
          </p:cNvPicPr>
          <p:nvPr/>
        </p:nvPicPr>
        <p:blipFill>
          <a:blip r:embed="rId2"/>
          <a:stretch>
            <a:fillRect/>
          </a:stretch>
        </p:blipFill>
        <p:spPr>
          <a:xfrm>
            <a:off x="623114" y="1291854"/>
            <a:ext cx="11020533" cy="5250348"/>
          </a:xfrm>
          <a:prstGeom prst="rect">
            <a:avLst/>
          </a:prstGeom>
        </p:spPr>
      </p:pic>
    </p:spTree>
    <p:extLst>
      <p:ext uri="{BB962C8B-B14F-4D97-AF65-F5344CB8AC3E}">
        <p14:creationId xmlns:p14="http://schemas.microsoft.com/office/powerpoint/2010/main" val="1110766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80B44-1130-6B1C-EBD2-58AEB6B0F61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B990771-A454-DF5C-D22B-0F7405E3B8A5}"/>
              </a:ext>
            </a:extLst>
          </p:cNvPr>
          <p:cNvPicPr>
            <a:picLocks noChangeAspect="1"/>
          </p:cNvPicPr>
          <p:nvPr/>
        </p:nvPicPr>
        <p:blipFill>
          <a:blip r:embed="rId2"/>
          <a:stretch>
            <a:fillRect/>
          </a:stretch>
        </p:blipFill>
        <p:spPr>
          <a:xfrm>
            <a:off x="623114" y="1291854"/>
            <a:ext cx="11020533" cy="5250348"/>
          </a:xfrm>
          <a:prstGeom prst="rect">
            <a:avLst/>
          </a:prstGeom>
        </p:spPr>
      </p:pic>
      <p:sp>
        <p:nvSpPr>
          <p:cNvPr id="2" name="Title 1">
            <a:extLst>
              <a:ext uri="{FF2B5EF4-FFF2-40B4-BE49-F238E27FC236}">
                <a16:creationId xmlns:a16="http://schemas.microsoft.com/office/drawing/2014/main" id="{0F55783C-969E-A02B-82C4-1731E2C7CCA0}"/>
              </a:ext>
            </a:extLst>
          </p:cNvPr>
          <p:cNvSpPr>
            <a:spLocks noGrp="1"/>
          </p:cNvSpPr>
          <p:nvPr>
            <p:ph type="title"/>
          </p:nvPr>
        </p:nvSpPr>
        <p:spPr/>
        <p:txBody>
          <a:bodyPr>
            <a:normAutofit fontScale="90000"/>
          </a:bodyPr>
          <a:lstStyle/>
          <a:p>
            <a:r>
              <a:rPr lang="cs-CZ" dirty="0"/>
              <a:t>CSA1 DSS – RCP and SSP </a:t>
            </a:r>
            <a:r>
              <a:rPr lang="cs-CZ" dirty="0" err="1"/>
              <a:t>scenarios</a:t>
            </a:r>
            <a:br>
              <a:rPr lang="en-US" dirty="0"/>
            </a:br>
            <a:endParaRPr lang="en-GB" dirty="0"/>
          </a:p>
        </p:txBody>
      </p:sp>
      <p:cxnSp>
        <p:nvCxnSpPr>
          <p:cNvPr id="7" name="Straight Connector 6">
            <a:extLst>
              <a:ext uri="{FF2B5EF4-FFF2-40B4-BE49-F238E27FC236}">
                <a16:creationId xmlns:a16="http://schemas.microsoft.com/office/drawing/2014/main" id="{5C303933-9C81-F39B-669C-7ED50B8FA98C}"/>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A0CB0B47-E9F5-9C24-237D-F7B4E52CB5E5}"/>
              </a:ext>
            </a:extLst>
          </p:cNvPr>
          <p:cNvPicPr>
            <a:picLocks noChangeAspect="1"/>
          </p:cNvPicPr>
          <p:nvPr/>
        </p:nvPicPr>
        <p:blipFill>
          <a:blip r:embed="rId3"/>
          <a:stretch>
            <a:fillRect/>
          </a:stretch>
        </p:blipFill>
        <p:spPr>
          <a:xfrm>
            <a:off x="623114" y="1606554"/>
            <a:ext cx="11020533" cy="4948822"/>
          </a:xfrm>
          <a:prstGeom prst="rect">
            <a:avLst/>
          </a:prstGeom>
        </p:spPr>
      </p:pic>
    </p:spTree>
    <p:extLst>
      <p:ext uri="{BB962C8B-B14F-4D97-AF65-F5344CB8AC3E}">
        <p14:creationId xmlns:p14="http://schemas.microsoft.com/office/powerpoint/2010/main" val="3182211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CE717-DE19-B00B-35D5-10D5B97951B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ABC756E-52B9-42F3-2276-AE2E2D6A3863}"/>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err="1"/>
              <a:t>Upscale</a:t>
            </a:r>
            <a:r>
              <a:rPr lang="cs-CZ" dirty="0"/>
              <a:t> to </a:t>
            </a:r>
            <a:r>
              <a:rPr lang="cs-CZ" dirty="0" err="1"/>
              <a:t>the</a:t>
            </a:r>
            <a:r>
              <a:rPr lang="cs-CZ" dirty="0"/>
              <a:t> </a:t>
            </a:r>
            <a:r>
              <a:rPr lang="cs-CZ" dirty="0" err="1"/>
              <a:t>whole</a:t>
            </a:r>
            <a:r>
              <a:rPr lang="cs-CZ" dirty="0"/>
              <a:t> EU</a:t>
            </a:r>
            <a:endParaRPr lang="en-US" dirty="0"/>
          </a:p>
        </p:txBody>
      </p:sp>
      <p:cxnSp>
        <p:nvCxnSpPr>
          <p:cNvPr id="4" name="Straight Connector 3">
            <a:extLst>
              <a:ext uri="{FF2B5EF4-FFF2-40B4-BE49-F238E27FC236}">
                <a16:creationId xmlns:a16="http://schemas.microsoft.com/office/drawing/2014/main" id="{F4A6892F-AFC3-5C62-69BD-0A5A100F8627}"/>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sp>
        <p:nvSpPr>
          <p:cNvPr id="5" name="Text Placeholder 12">
            <a:extLst>
              <a:ext uri="{FF2B5EF4-FFF2-40B4-BE49-F238E27FC236}">
                <a16:creationId xmlns:a16="http://schemas.microsoft.com/office/drawing/2014/main" id="{720875D4-2C83-3A93-643D-A7DDC40CDCF9}"/>
              </a:ext>
            </a:extLst>
          </p:cNvPr>
          <p:cNvSpPr txBox="1">
            <a:spLocks/>
          </p:cNvSpPr>
          <p:nvPr/>
        </p:nvSpPr>
        <p:spPr>
          <a:xfrm>
            <a:off x="837152" y="1178351"/>
            <a:ext cx="10058400" cy="499390"/>
          </a:xfrm>
          <a:prstGeom prst="rect">
            <a:avLst/>
          </a:prstGeom>
        </p:spPr>
        <p:txBody>
          <a:bodyPr anchor="ctr"/>
          <a:lstStyle>
            <a:lvl1pPr marL="457200" indent="-457200" algn="l" defTabSz="914400" rtl="0" eaLnBrk="1" latinLnBrk="0" hangingPunct="1">
              <a:lnSpc>
                <a:spcPct val="90000"/>
              </a:lnSpc>
              <a:spcBef>
                <a:spcPts val="1000"/>
              </a:spcBef>
              <a:buClr>
                <a:schemeClr val="accent5"/>
              </a:buClr>
              <a:buFont typeface="+mj-lt"/>
              <a:buAutoNum type="arabicPeriod"/>
              <a:defRPr sz="24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5"/>
              </a:buClr>
              <a:buFont typeface="+mj-lt"/>
              <a:buAutoNum type="arabicPeriod"/>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5"/>
              </a:buClr>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5"/>
              </a:buClr>
              <a:buFont typeface="+mj-lt"/>
              <a:buAutoNum type="arabicPeriod"/>
              <a:defRPr sz="16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5"/>
              </a:buClr>
              <a:buFont typeface="+mj-lt"/>
              <a:buAutoNum type="arabicPeriod"/>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Arial" panose="020B0604020202020204" pitchFamily="34" charset="0"/>
              <a:buChar char="•"/>
            </a:pPr>
            <a:r>
              <a:rPr lang="en-GB" noProof="0" dirty="0">
                <a:latin typeface="New"/>
              </a:rPr>
              <a:t>weekly mortality data at the </a:t>
            </a:r>
            <a:r>
              <a:rPr lang="cs-CZ" noProof="0" dirty="0">
                <a:latin typeface="New"/>
              </a:rPr>
              <a:t>EU </a:t>
            </a:r>
            <a:r>
              <a:rPr lang="en-GB" noProof="0" dirty="0">
                <a:latin typeface="New"/>
              </a:rPr>
              <a:t>NUTS 3 level </a:t>
            </a:r>
            <a:r>
              <a:rPr lang="cs-CZ" noProof="0" dirty="0">
                <a:latin typeface="New"/>
              </a:rPr>
              <a:t>2001–2024</a:t>
            </a:r>
            <a:endParaRPr lang="en-GB" noProof="0" dirty="0">
              <a:latin typeface="New"/>
            </a:endParaRPr>
          </a:p>
        </p:txBody>
      </p:sp>
      <p:pic>
        <p:nvPicPr>
          <p:cNvPr id="8" name="Picture 7" descr="A map of europe with red and white colors&#10;&#10;AI-generated content may be incorrect.">
            <a:extLst>
              <a:ext uri="{FF2B5EF4-FFF2-40B4-BE49-F238E27FC236}">
                <a16:creationId xmlns:a16="http://schemas.microsoft.com/office/drawing/2014/main" id="{706C672E-BB8F-C735-6EED-444A103DAB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562" y="1869275"/>
            <a:ext cx="4817364" cy="3972894"/>
          </a:xfrm>
          <a:prstGeom prst="rect">
            <a:avLst/>
          </a:prstGeom>
        </p:spPr>
      </p:pic>
      <p:sp>
        <p:nvSpPr>
          <p:cNvPr id="9" name="TextBox 8">
            <a:extLst>
              <a:ext uri="{FF2B5EF4-FFF2-40B4-BE49-F238E27FC236}">
                <a16:creationId xmlns:a16="http://schemas.microsoft.com/office/drawing/2014/main" id="{B175D285-24E4-8D3D-876B-1EC022750E3B}"/>
              </a:ext>
            </a:extLst>
          </p:cNvPr>
          <p:cNvSpPr txBox="1"/>
          <p:nvPr/>
        </p:nvSpPr>
        <p:spPr>
          <a:xfrm>
            <a:off x="763570" y="6220019"/>
            <a:ext cx="2299027" cy="276999"/>
          </a:xfrm>
          <a:prstGeom prst="rect">
            <a:avLst/>
          </a:prstGeom>
          <a:noFill/>
        </p:spPr>
        <p:txBody>
          <a:bodyPr wrap="none" rtlCol="0">
            <a:spAutoFit/>
          </a:bodyPr>
          <a:lstStyle/>
          <a:p>
            <a:r>
              <a:rPr lang="cs-CZ" sz="1200" dirty="0" err="1"/>
              <a:t>credit</a:t>
            </a:r>
            <a:r>
              <a:rPr lang="cs-CZ" sz="1200" dirty="0"/>
              <a:t>: </a:t>
            </a:r>
            <a:r>
              <a:rPr lang="cs-CZ" sz="1200" dirty="0" err="1"/>
              <a:t>Saumya</a:t>
            </a:r>
            <a:r>
              <a:rPr lang="cs-CZ" sz="1200" dirty="0"/>
              <a:t> </a:t>
            </a:r>
            <a:r>
              <a:rPr lang="cs-CZ" sz="1200" dirty="0" err="1"/>
              <a:t>Singh</a:t>
            </a:r>
            <a:r>
              <a:rPr lang="cs-CZ" sz="1200" dirty="0"/>
              <a:t> (CZU)</a:t>
            </a:r>
            <a:endParaRPr lang="en-GB" sz="1200" dirty="0"/>
          </a:p>
        </p:txBody>
      </p:sp>
      <p:graphicFrame>
        <p:nvGraphicFramePr>
          <p:cNvPr id="11" name="Chart 10">
            <a:extLst>
              <a:ext uri="{FF2B5EF4-FFF2-40B4-BE49-F238E27FC236}">
                <a16:creationId xmlns:a16="http://schemas.microsoft.com/office/drawing/2014/main" id="{260DB61C-2341-219E-9F82-1C452345279F}"/>
              </a:ext>
            </a:extLst>
          </p:cNvPr>
          <p:cNvGraphicFramePr>
            <a:graphicFrameLocks/>
          </p:cNvGraphicFramePr>
          <p:nvPr>
            <p:extLst>
              <p:ext uri="{D42A27DB-BD31-4B8C-83A1-F6EECF244321}">
                <p14:modId xmlns:p14="http://schemas.microsoft.com/office/powerpoint/2010/main" val="109897092"/>
              </p:ext>
            </p:extLst>
          </p:nvPr>
        </p:nvGraphicFramePr>
        <p:xfrm>
          <a:off x="5406851" y="1950527"/>
          <a:ext cx="6302828" cy="38916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6669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DF1BB-F056-B180-CE5F-617BD926189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0660CD3-064F-D8EA-5526-FE6FD15C6381}"/>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err="1"/>
              <a:t>Additional</a:t>
            </a:r>
            <a:r>
              <a:rPr lang="cs-CZ" dirty="0"/>
              <a:t> </a:t>
            </a:r>
            <a:r>
              <a:rPr lang="cs-CZ" dirty="0" err="1"/>
              <a:t>information</a:t>
            </a:r>
            <a:r>
              <a:rPr lang="cs-CZ" dirty="0"/>
              <a:t> </a:t>
            </a:r>
            <a:r>
              <a:rPr lang="cs-CZ" dirty="0" err="1"/>
              <a:t>needed</a:t>
            </a:r>
            <a:endParaRPr lang="en-US" dirty="0"/>
          </a:p>
        </p:txBody>
      </p:sp>
      <p:cxnSp>
        <p:nvCxnSpPr>
          <p:cNvPr id="4" name="Straight Connector 3">
            <a:extLst>
              <a:ext uri="{FF2B5EF4-FFF2-40B4-BE49-F238E27FC236}">
                <a16:creationId xmlns:a16="http://schemas.microsoft.com/office/drawing/2014/main" id="{AE488C9A-B1B5-2560-BC6A-69B737335F29}"/>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933C31A-5A4F-6F44-CF3B-3634C13E8A06}"/>
              </a:ext>
            </a:extLst>
          </p:cNvPr>
          <p:cNvSpPr txBox="1"/>
          <p:nvPr/>
        </p:nvSpPr>
        <p:spPr>
          <a:xfrm>
            <a:off x="1808781" y="2137542"/>
            <a:ext cx="8395398" cy="646331"/>
          </a:xfrm>
          <a:prstGeom prst="rect">
            <a:avLst/>
          </a:prstGeom>
          <a:noFill/>
        </p:spPr>
        <p:txBody>
          <a:bodyPr wrap="square">
            <a:spAutoFit/>
          </a:bodyPr>
          <a:lstStyle/>
          <a:p>
            <a:r>
              <a:rPr lang="en-GB" dirty="0">
                <a:hlinkClick r:id="rId2"/>
              </a:rPr>
              <a:t>https://www.mentimeter.com/app/presentation/alw4ew733i5ug4iu38um2jmvzqsemfkd/edit?question=xa7cnt9mzsyo</a:t>
            </a:r>
            <a:r>
              <a:rPr lang="cs-CZ" dirty="0"/>
              <a:t> </a:t>
            </a:r>
            <a:endParaRPr lang="en-GB" dirty="0"/>
          </a:p>
        </p:txBody>
      </p:sp>
      <p:sp>
        <p:nvSpPr>
          <p:cNvPr id="8" name="TextBox 7">
            <a:extLst>
              <a:ext uri="{FF2B5EF4-FFF2-40B4-BE49-F238E27FC236}">
                <a16:creationId xmlns:a16="http://schemas.microsoft.com/office/drawing/2014/main" id="{878B74A1-7268-9F6A-BE57-90671982A52A}"/>
              </a:ext>
            </a:extLst>
          </p:cNvPr>
          <p:cNvSpPr txBox="1"/>
          <p:nvPr/>
        </p:nvSpPr>
        <p:spPr>
          <a:xfrm>
            <a:off x="994787" y="1507253"/>
            <a:ext cx="9887578" cy="646331"/>
          </a:xfrm>
          <a:prstGeom prst="rect">
            <a:avLst/>
          </a:prstGeom>
          <a:noFill/>
        </p:spPr>
        <p:txBody>
          <a:bodyPr wrap="square" rtlCol="0">
            <a:spAutoFit/>
          </a:bodyPr>
          <a:lstStyle/>
          <a:p>
            <a:pPr marL="285750" indent="-285750">
              <a:buFont typeface="Arial" panose="020B0604020202020204" pitchFamily="34" charset="0"/>
              <a:buChar char="•"/>
            </a:pPr>
            <a:r>
              <a:rPr lang="cs-CZ" dirty="0"/>
              <a:t>Decision support </a:t>
            </a:r>
            <a:r>
              <a:rPr lang="cs-CZ" dirty="0" err="1"/>
              <a:t>system</a:t>
            </a:r>
            <a:r>
              <a:rPr lang="cs-CZ" dirty="0"/>
              <a:t> – </a:t>
            </a:r>
            <a:r>
              <a:rPr lang="cs-CZ" dirty="0" err="1"/>
              <a:t>what</a:t>
            </a:r>
            <a:r>
              <a:rPr lang="cs-CZ" dirty="0"/>
              <a:t> </a:t>
            </a:r>
            <a:r>
              <a:rPr lang="cs-CZ" dirty="0" err="1"/>
              <a:t>information</a:t>
            </a:r>
            <a:r>
              <a:rPr lang="cs-CZ" dirty="0"/>
              <a:t> </a:t>
            </a:r>
            <a:r>
              <a:rPr lang="cs-CZ" dirty="0" err="1"/>
              <a:t>is</a:t>
            </a:r>
            <a:r>
              <a:rPr lang="cs-CZ" dirty="0"/>
              <a:t> </a:t>
            </a:r>
            <a:r>
              <a:rPr lang="cs-CZ" dirty="0" err="1"/>
              <a:t>useful</a:t>
            </a:r>
            <a:r>
              <a:rPr lang="cs-CZ" dirty="0"/>
              <a:t>?</a:t>
            </a:r>
          </a:p>
          <a:p>
            <a:pPr marL="285750" indent="-285750">
              <a:buFont typeface="Arial" panose="020B0604020202020204" pitchFamily="34" charset="0"/>
              <a:buChar char="•"/>
            </a:pPr>
            <a:r>
              <a:rPr lang="cs-CZ" dirty="0" err="1"/>
              <a:t>What</a:t>
            </a:r>
            <a:r>
              <a:rPr lang="cs-CZ" dirty="0"/>
              <a:t> </a:t>
            </a:r>
            <a:r>
              <a:rPr lang="cs-CZ" dirty="0" err="1"/>
              <a:t>questions</a:t>
            </a:r>
            <a:r>
              <a:rPr lang="cs-CZ" dirty="0"/>
              <a:t> </a:t>
            </a:r>
            <a:r>
              <a:rPr lang="cs-CZ" dirty="0" err="1"/>
              <a:t>should</a:t>
            </a:r>
            <a:r>
              <a:rPr lang="cs-CZ" dirty="0"/>
              <a:t> </a:t>
            </a:r>
            <a:r>
              <a:rPr lang="cs-CZ" dirty="0" err="1"/>
              <a:t>be</a:t>
            </a:r>
            <a:r>
              <a:rPr lang="cs-CZ" dirty="0"/>
              <a:t> </a:t>
            </a:r>
            <a:r>
              <a:rPr lang="cs-CZ" dirty="0" err="1"/>
              <a:t>answered</a:t>
            </a:r>
            <a:r>
              <a:rPr lang="cs-CZ" dirty="0"/>
              <a:t> by </a:t>
            </a:r>
            <a:r>
              <a:rPr lang="cs-CZ" dirty="0" err="1"/>
              <a:t>the</a:t>
            </a:r>
            <a:r>
              <a:rPr lang="cs-CZ" dirty="0"/>
              <a:t> DSS?</a:t>
            </a:r>
            <a:endParaRPr lang="en-GB" dirty="0"/>
          </a:p>
        </p:txBody>
      </p:sp>
      <p:pic>
        <p:nvPicPr>
          <p:cNvPr id="5" name="Picture 4">
            <a:extLst>
              <a:ext uri="{FF2B5EF4-FFF2-40B4-BE49-F238E27FC236}">
                <a16:creationId xmlns:a16="http://schemas.microsoft.com/office/drawing/2014/main" id="{3B688C7A-D0AF-2D4E-B761-58794392EFFA}"/>
              </a:ext>
            </a:extLst>
          </p:cNvPr>
          <p:cNvPicPr>
            <a:picLocks noChangeAspect="1"/>
          </p:cNvPicPr>
          <p:nvPr/>
        </p:nvPicPr>
        <p:blipFill>
          <a:blip r:embed="rId3"/>
          <a:stretch>
            <a:fillRect/>
          </a:stretch>
        </p:blipFill>
        <p:spPr>
          <a:xfrm>
            <a:off x="1966119" y="2941135"/>
            <a:ext cx="2959747" cy="3084884"/>
          </a:xfrm>
          <a:prstGeom prst="rect">
            <a:avLst/>
          </a:prstGeom>
        </p:spPr>
      </p:pic>
      <p:sp>
        <p:nvSpPr>
          <p:cNvPr id="11" name="TextBox 10">
            <a:extLst>
              <a:ext uri="{FF2B5EF4-FFF2-40B4-BE49-F238E27FC236}">
                <a16:creationId xmlns:a16="http://schemas.microsoft.com/office/drawing/2014/main" id="{62D4A10C-C59B-42CC-4BD1-4DD572D01EA5}"/>
              </a:ext>
            </a:extLst>
          </p:cNvPr>
          <p:cNvSpPr txBox="1"/>
          <p:nvPr/>
        </p:nvSpPr>
        <p:spPr>
          <a:xfrm>
            <a:off x="5351135" y="3921551"/>
            <a:ext cx="4853043" cy="1323439"/>
          </a:xfrm>
          <a:prstGeom prst="rect">
            <a:avLst/>
          </a:prstGeom>
          <a:noFill/>
        </p:spPr>
        <p:txBody>
          <a:bodyPr wrap="square">
            <a:spAutoFit/>
          </a:bodyPr>
          <a:lstStyle/>
          <a:p>
            <a:pPr algn="ctr"/>
            <a:r>
              <a:rPr lang="cs-CZ" sz="4000" dirty="0" err="1"/>
              <a:t>Code</a:t>
            </a:r>
            <a:endParaRPr lang="cs-CZ" sz="4000" dirty="0"/>
          </a:p>
          <a:p>
            <a:pPr algn="ctr"/>
            <a:r>
              <a:rPr lang="cs-CZ" sz="4000" b="1" dirty="0"/>
              <a:t>7185 2291</a:t>
            </a:r>
            <a:endParaRPr lang="en-GB" sz="4000" b="1" dirty="0"/>
          </a:p>
        </p:txBody>
      </p:sp>
      <p:sp>
        <p:nvSpPr>
          <p:cNvPr id="13" name="TextBox 12">
            <a:extLst>
              <a:ext uri="{FF2B5EF4-FFF2-40B4-BE49-F238E27FC236}">
                <a16:creationId xmlns:a16="http://schemas.microsoft.com/office/drawing/2014/main" id="{797EBA68-FE50-75A3-7276-5602C2A84FBB}"/>
              </a:ext>
            </a:extLst>
          </p:cNvPr>
          <p:cNvSpPr txBox="1"/>
          <p:nvPr/>
        </p:nvSpPr>
        <p:spPr>
          <a:xfrm>
            <a:off x="6233208" y="3469036"/>
            <a:ext cx="3061626" cy="369332"/>
          </a:xfrm>
          <a:prstGeom prst="rect">
            <a:avLst/>
          </a:prstGeom>
          <a:noFill/>
        </p:spPr>
        <p:txBody>
          <a:bodyPr wrap="square">
            <a:spAutoFit/>
          </a:bodyPr>
          <a:lstStyle/>
          <a:p>
            <a:r>
              <a:rPr lang="en-GB" dirty="0"/>
              <a:t>https://www.menti.com/</a:t>
            </a:r>
          </a:p>
        </p:txBody>
      </p:sp>
    </p:spTree>
    <p:extLst>
      <p:ext uri="{BB962C8B-B14F-4D97-AF65-F5344CB8AC3E}">
        <p14:creationId xmlns:p14="http://schemas.microsoft.com/office/powerpoint/2010/main" val="3601467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6999A5-90F4-56CD-BA4B-6A814B475FF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703061E-A3F4-DE47-9A98-656D244C0233}"/>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err="1"/>
              <a:t>Useful</a:t>
            </a:r>
            <a:r>
              <a:rPr lang="cs-CZ" dirty="0"/>
              <a:t> </a:t>
            </a:r>
            <a:r>
              <a:rPr lang="cs-CZ" dirty="0" err="1"/>
              <a:t>information</a:t>
            </a:r>
            <a:r>
              <a:rPr lang="cs-CZ" dirty="0"/>
              <a:t> </a:t>
            </a:r>
            <a:r>
              <a:rPr lang="cs-CZ" dirty="0" err="1"/>
              <a:t>for</a:t>
            </a:r>
            <a:r>
              <a:rPr lang="cs-CZ" dirty="0"/>
              <a:t> </a:t>
            </a:r>
            <a:r>
              <a:rPr lang="cs-CZ" dirty="0" err="1"/>
              <a:t>stakeholders</a:t>
            </a:r>
            <a:r>
              <a:rPr lang="cs-CZ" dirty="0"/>
              <a:t>?</a:t>
            </a:r>
            <a:endParaRPr lang="en-US" dirty="0"/>
          </a:p>
        </p:txBody>
      </p:sp>
      <p:cxnSp>
        <p:nvCxnSpPr>
          <p:cNvPr id="4" name="Straight Connector 3">
            <a:extLst>
              <a:ext uri="{FF2B5EF4-FFF2-40B4-BE49-F238E27FC236}">
                <a16:creationId xmlns:a16="http://schemas.microsoft.com/office/drawing/2014/main" id="{874A6E03-A867-6893-892D-D171BC8D0453}"/>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7" name="Picture 6" descr="A graph of different colored bars&#10;&#10;AI-generated content may be incorrect.">
            <a:extLst>
              <a:ext uri="{FF2B5EF4-FFF2-40B4-BE49-F238E27FC236}">
                <a16:creationId xmlns:a16="http://schemas.microsoft.com/office/drawing/2014/main" id="{AEB3174E-5893-89F3-BAB9-479FF6656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413" y="1466507"/>
            <a:ext cx="8103338" cy="4893521"/>
          </a:xfrm>
          <a:prstGeom prst="rect">
            <a:avLst/>
          </a:prstGeom>
        </p:spPr>
      </p:pic>
      <p:sp>
        <p:nvSpPr>
          <p:cNvPr id="10" name="Oval 9">
            <a:extLst>
              <a:ext uri="{FF2B5EF4-FFF2-40B4-BE49-F238E27FC236}">
                <a16:creationId xmlns:a16="http://schemas.microsoft.com/office/drawing/2014/main" id="{B89F62AD-10AF-E69E-B2A9-6E4D5195259E}"/>
              </a:ext>
            </a:extLst>
          </p:cNvPr>
          <p:cNvSpPr/>
          <p:nvPr/>
        </p:nvSpPr>
        <p:spPr>
          <a:xfrm>
            <a:off x="2451797" y="1806869"/>
            <a:ext cx="2029767" cy="57275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7352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00AAFA-2B64-1716-368A-E4C15006003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90A4EAD-3DA1-1B91-CDF1-BD738D2F086F}"/>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err="1"/>
              <a:t>Useful</a:t>
            </a:r>
            <a:r>
              <a:rPr lang="cs-CZ" dirty="0"/>
              <a:t> </a:t>
            </a:r>
            <a:r>
              <a:rPr lang="cs-CZ" dirty="0" err="1"/>
              <a:t>information</a:t>
            </a:r>
            <a:r>
              <a:rPr lang="cs-CZ" dirty="0"/>
              <a:t> </a:t>
            </a:r>
            <a:r>
              <a:rPr lang="cs-CZ" dirty="0" err="1"/>
              <a:t>for</a:t>
            </a:r>
            <a:r>
              <a:rPr lang="cs-CZ" dirty="0"/>
              <a:t> </a:t>
            </a:r>
            <a:r>
              <a:rPr lang="cs-CZ" dirty="0" err="1"/>
              <a:t>stakeholders</a:t>
            </a:r>
            <a:r>
              <a:rPr lang="cs-CZ" dirty="0"/>
              <a:t>?</a:t>
            </a:r>
            <a:endParaRPr lang="en-US" dirty="0"/>
          </a:p>
        </p:txBody>
      </p:sp>
      <p:cxnSp>
        <p:nvCxnSpPr>
          <p:cNvPr id="4" name="Straight Connector 3">
            <a:extLst>
              <a:ext uri="{FF2B5EF4-FFF2-40B4-BE49-F238E27FC236}">
                <a16:creationId xmlns:a16="http://schemas.microsoft.com/office/drawing/2014/main" id="{B079D6B9-1DBE-BD6C-911C-08AEA55A087B}"/>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2" name="Picture 1" descr="A graph with different colored bars&#10;&#10;AI-generated content may be incorrect.">
            <a:extLst>
              <a:ext uri="{FF2B5EF4-FFF2-40B4-BE49-F238E27FC236}">
                <a16:creationId xmlns:a16="http://schemas.microsoft.com/office/drawing/2014/main" id="{B942E7E7-FD5D-DD77-5707-C1CB90AFA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87" y="1462351"/>
            <a:ext cx="10930930" cy="4700302"/>
          </a:xfrm>
          <a:prstGeom prst="rect">
            <a:avLst/>
          </a:prstGeom>
        </p:spPr>
      </p:pic>
      <p:sp>
        <p:nvSpPr>
          <p:cNvPr id="5" name="Oval 4">
            <a:extLst>
              <a:ext uri="{FF2B5EF4-FFF2-40B4-BE49-F238E27FC236}">
                <a16:creationId xmlns:a16="http://schemas.microsoft.com/office/drawing/2014/main" id="{7F4B1C62-25F9-ECD4-FD38-6EFAA36C302E}"/>
              </a:ext>
            </a:extLst>
          </p:cNvPr>
          <p:cNvSpPr/>
          <p:nvPr/>
        </p:nvSpPr>
        <p:spPr>
          <a:xfrm>
            <a:off x="529003" y="1613078"/>
            <a:ext cx="4605704" cy="17330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7659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066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812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852B3C-FD9A-5CFD-9255-B8E038EDCA9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2F0715F-EE87-5507-D412-E10499820662}"/>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err="1"/>
              <a:t>Temporal</a:t>
            </a:r>
            <a:r>
              <a:rPr lang="cs-CZ" dirty="0"/>
              <a:t> </a:t>
            </a:r>
            <a:r>
              <a:rPr lang="cs-CZ" dirty="0" err="1"/>
              <a:t>changes</a:t>
            </a:r>
            <a:endParaRPr lang="en-US" dirty="0"/>
          </a:p>
        </p:txBody>
      </p:sp>
      <p:cxnSp>
        <p:nvCxnSpPr>
          <p:cNvPr id="4" name="Straight Connector 3">
            <a:extLst>
              <a:ext uri="{FF2B5EF4-FFF2-40B4-BE49-F238E27FC236}">
                <a16:creationId xmlns:a16="http://schemas.microsoft.com/office/drawing/2014/main" id="{5402E872-A634-23AB-D6BA-59A3DB2B5C71}"/>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EA6266BE-A03E-B602-396F-CE5740D55A84}"/>
              </a:ext>
            </a:extLst>
          </p:cNvPr>
          <p:cNvPicPr>
            <a:picLocks noChangeAspect="1"/>
          </p:cNvPicPr>
          <p:nvPr/>
        </p:nvPicPr>
        <p:blipFill>
          <a:blip r:embed="rId2"/>
          <a:stretch>
            <a:fillRect/>
          </a:stretch>
        </p:blipFill>
        <p:spPr>
          <a:xfrm>
            <a:off x="692129" y="1939331"/>
            <a:ext cx="5132962" cy="3585525"/>
          </a:xfrm>
          <a:prstGeom prst="rect">
            <a:avLst/>
          </a:prstGeom>
        </p:spPr>
      </p:pic>
      <p:pic>
        <p:nvPicPr>
          <p:cNvPr id="18" name="Picture 17">
            <a:extLst>
              <a:ext uri="{FF2B5EF4-FFF2-40B4-BE49-F238E27FC236}">
                <a16:creationId xmlns:a16="http://schemas.microsoft.com/office/drawing/2014/main" id="{AC0A51EB-20EC-54F8-A0B9-4CEE66909222}"/>
              </a:ext>
            </a:extLst>
          </p:cNvPr>
          <p:cNvPicPr>
            <a:picLocks noChangeAspect="1"/>
          </p:cNvPicPr>
          <p:nvPr/>
        </p:nvPicPr>
        <p:blipFill>
          <a:blip r:embed="rId3"/>
          <a:stretch>
            <a:fillRect/>
          </a:stretch>
        </p:blipFill>
        <p:spPr>
          <a:xfrm>
            <a:off x="6293499" y="1899138"/>
            <a:ext cx="5136034" cy="3625717"/>
          </a:xfrm>
          <a:prstGeom prst="rect">
            <a:avLst/>
          </a:prstGeom>
        </p:spPr>
      </p:pic>
      <p:sp>
        <p:nvSpPr>
          <p:cNvPr id="2" name="TextBox 1">
            <a:extLst>
              <a:ext uri="{FF2B5EF4-FFF2-40B4-BE49-F238E27FC236}">
                <a16:creationId xmlns:a16="http://schemas.microsoft.com/office/drawing/2014/main" id="{5A64FE0C-0640-73BB-59E0-681FE4C1D812}"/>
              </a:ext>
            </a:extLst>
          </p:cNvPr>
          <p:cNvSpPr txBox="1"/>
          <p:nvPr/>
        </p:nvSpPr>
        <p:spPr>
          <a:xfrm>
            <a:off x="2134352" y="1899139"/>
            <a:ext cx="2729050" cy="369332"/>
          </a:xfrm>
          <a:prstGeom prst="rect">
            <a:avLst/>
          </a:prstGeom>
          <a:solidFill>
            <a:schemeClr val="tx2">
              <a:lumMod val="20000"/>
              <a:lumOff val="80000"/>
            </a:schemeClr>
          </a:solidFill>
          <a:ln>
            <a:noFill/>
          </a:ln>
        </p:spPr>
        <p:txBody>
          <a:bodyPr wrap="square" rtlCol="0">
            <a:spAutoFit/>
          </a:bodyPr>
          <a:lstStyle/>
          <a:p>
            <a:pPr algn="ctr"/>
            <a:r>
              <a:rPr lang="cs-CZ" b="1" dirty="0" err="1">
                <a:solidFill>
                  <a:schemeClr val="tx2"/>
                </a:solidFill>
              </a:rPr>
              <a:t>Cold-related</a:t>
            </a:r>
            <a:r>
              <a:rPr lang="cs-CZ" b="1" dirty="0">
                <a:solidFill>
                  <a:schemeClr val="tx2"/>
                </a:solidFill>
              </a:rPr>
              <a:t> </a:t>
            </a:r>
            <a:r>
              <a:rPr lang="cs-CZ" b="1" dirty="0" err="1">
                <a:solidFill>
                  <a:schemeClr val="tx2"/>
                </a:solidFill>
              </a:rPr>
              <a:t>deaths</a:t>
            </a:r>
            <a:endParaRPr lang="en-GB" b="1" dirty="0">
              <a:solidFill>
                <a:schemeClr val="tx2"/>
              </a:solidFill>
            </a:endParaRPr>
          </a:p>
        </p:txBody>
      </p:sp>
      <p:sp>
        <p:nvSpPr>
          <p:cNvPr id="6" name="Rectangle 5">
            <a:extLst>
              <a:ext uri="{FF2B5EF4-FFF2-40B4-BE49-F238E27FC236}">
                <a16:creationId xmlns:a16="http://schemas.microsoft.com/office/drawing/2014/main" id="{0AB9CEA3-E0A9-CCBB-FD21-53A6DC688F7A}"/>
              </a:ext>
            </a:extLst>
          </p:cNvPr>
          <p:cNvSpPr/>
          <p:nvPr/>
        </p:nvSpPr>
        <p:spPr>
          <a:xfrm>
            <a:off x="7686989" y="1959427"/>
            <a:ext cx="2662813" cy="261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a:extLst>
              <a:ext uri="{FF2B5EF4-FFF2-40B4-BE49-F238E27FC236}">
                <a16:creationId xmlns:a16="http://schemas.microsoft.com/office/drawing/2014/main" id="{1B6E6D02-A01F-03C2-6C29-6331FD22B639}"/>
              </a:ext>
            </a:extLst>
          </p:cNvPr>
          <p:cNvSpPr txBox="1"/>
          <p:nvPr/>
        </p:nvSpPr>
        <p:spPr>
          <a:xfrm>
            <a:off x="7621272" y="1875236"/>
            <a:ext cx="2794246" cy="369332"/>
          </a:xfrm>
          <a:prstGeom prst="rect">
            <a:avLst/>
          </a:prstGeom>
          <a:solidFill>
            <a:srgbClr val="FF0000">
              <a:alpha val="19000"/>
            </a:srgbClr>
          </a:solidFill>
          <a:ln>
            <a:noFill/>
          </a:ln>
        </p:spPr>
        <p:txBody>
          <a:bodyPr wrap="square" rtlCol="0">
            <a:spAutoFit/>
          </a:bodyPr>
          <a:lstStyle/>
          <a:p>
            <a:pPr algn="ctr"/>
            <a:r>
              <a:rPr lang="cs-CZ" b="1" dirty="0">
                <a:solidFill>
                  <a:srgbClr val="C00000"/>
                </a:solidFill>
              </a:rPr>
              <a:t>Heat-</a:t>
            </a:r>
            <a:r>
              <a:rPr lang="cs-CZ" b="1" dirty="0" err="1">
                <a:solidFill>
                  <a:srgbClr val="C00000"/>
                </a:solidFill>
              </a:rPr>
              <a:t>related</a:t>
            </a:r>
            <a:r>
              <a:rPr lang="cs-CZ" b="1" dirty="0">
                <a:solidFill>
                  <a:srgbClr val="C00000"/>
                </a:solidFill>
              </a:rPr>
              <a:t> </a:t>
            </a:r>
            <a:r>
              <a:rPr lang="cs-CZ" b="1" dirty="0" err="1">
                <a:solidFill>
                  <a:srgbClr val="C00000"/>
                </a:solidFill>
              </a:rPr>
              <a:t>deaths</a:t>
            </a:r>
            <a:endParaRPr lang="en-GB" b="1" dirty="0">
              <a:solidFill>
                <a:srgbClr val="C00000"/>
              </a:solidFill>
            </a:endParaRPr>
          </a:p>
        </p:txBody>
      </p:sp>
      <p:cxnSp>
        <p:nvCxnSpPr>
          <p:cNvPr id="8" name="Straight Arrow Connector 7">
            <a:extLst>
              <a:ext uri="{FF2B5EF4-FFF2-40B4-BE49-F238E27FC236}">
                <a16:creationId xmlns:a16="http://schemas.microsoft.com/office/drawing/2014/main" id="{60390BED-CA29-CE0C-D746-2F578882B1F5}"/>
              </a:ext>
            </a:extLst>
          </p:cNvPr>
          <p:cNvCxnSpPr/>
          <p:nvPr/>
        </p:nvCxnSpPr>
        <p:spPr>
          <a:xfrm>
            <a:off x="1577591" y="2783393"/>
            <a:ext cx="3798277" cy="15976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3EC11A0-353D-F958-D123-CACECD05EC56}"/>
              </a:ext>
            </a:extLst>
          </p:cNvPr>
          <p:cNvCxnSpPr>
            <a:cxnSpLocks/>
          </p:cNvCxnSpPr>
          <p:nvPr/>
        </p:nvCxnSpPr>
        <p:spPr>
          <a:xfrm flipV="1">
            <a:off x="7194620" y="4129873"/>
            <a:ext cx="3838470" cy="4421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548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C4DF4E-6E3A-D5BD-446F-F259998CD8D0}"/>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en-US" dirty="0"/>
              <a:t>Objectives</a:t>
            </a:r>
          </a:p>
        </p:txBody>
      </p:sp>
      <p:cxnSp>
        <p:nvCxnSpPr>
          <p:cNvPr id="4" name="Straight Connector 3"/>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sp>
        <p:nvSpPr>
          <p:cNvPr id="5" name="Text Placeholder 12">
            <a:extLst>
              <a:ext uri="{FF2B5EF4-FFF2-40B4-BE49-F238E27FC236}">
                <a16:creationId xmlns:a16="http://schemas.microsoft.com/office/drawing/2014/main" id="{55CE91AF-DD40-29A6-7FBD-423C952300DB}"/>
              </a:ext>
            </a:extLst>
          </p:cNvPr>
          <p:cNvSpPr txBox="1">
            <a:spLocks/>
          </p:cNvSpPr>
          <p:nvPr/>
        </p:nvSpPr>
        <p:spPr>
          <a:xfrm>
            <a:off x="1097280" y="1845734"/>
            <a:ext cx="10058400" cy="4023360"/>
          </a:xfrm>
          <a:prstGeom prst="rect">
            <a:avLst/>
          </a:prstGeom>
        </p:spPr>
        <p:txBody>
          <a:bodyPr anchor="ctr"/>
          <a:lstStyle>
            <a:lvl1pPr marL="457200" indent="-457200" algn="l" defTabSz="914400" rtl="0" eaLnBrk="1" latinLnBrk="0" hangingPunct="1">
              <a:lnSpc>
                <a:spcPct val="90000"/>
              </a:lnSpc>
              <a:spcBef>
                <a:spcPts val="1000"/>
              </a:spcBef>
              <a:buClr>
                <a:schemeClr val="accent5"/>
              </a:buClr>
              <a:buFont typeface="+mj-lt"/>
              <a:buAutoNum type="arabicPeriod"/>
              <a:defRPr sz="24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5"/>
              </a:buClr>
              <a:buFont typeface="+mj-lt"/>
              <a:buAutoNum type="arabicPeriod"/>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5"/>
              </a:buClr>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5"/>
              </a:buClr>
              <a:buFont typeface="+mj-lt"/>
              <a:buAutoNum type="arabicPeriod"/>
              <a:defRPr sz="16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5"/>
              </a:buClr>
              <a:buFont typeface="+mj-lt"/>
              <a:buAutoNum type="arabicPeriod"/>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6" name="Text Placeholder 12">
            <a:extLst>
              <a:ext uri="{FF2B5EF4-FFF2-40B4-BE49-F238E27FC236}">
                <a16:creationId xmlns:a16="http://schemas.microsoft.com/office/drawing/2014/main" id="{55CE91AF-DD40-29A6-7FBD-423C952300DB}"/>
              </a:ext>
            </a:extLst>
          </p:cNvPr>
          <p:cNvSpPr txBox="1">
            <a:spLocks/>
          </p:cNvSpPr>
          <p:nvPr/>
        </p:nvSpPr>
        <p:spPr>
          <a:xfrm>
            <a:off x="925922" y="1785659"/>
            <a:ext cx="4689207" cy="4023360"/>
          </a:xfrm>
          <a:prstGeom prst="rect">
            <a:avLst/>
          </a:prstGeom>
        </p:spPr>
        <p:txBody>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b="1" noProof="0" dirty="0" err="1">
                <a:solidFill>
                  <a:srgbClr val="1D2228"/>
                </a:solidFill>
                <a:latin typeface="New"/>
              </a:rPr>
              <a:t>Quantify</a:t>
            </a:r>
            <a:r>
              <a:rPr lang="en-GB" b="1" noProof="0" dirty="0">
                <a:solidFill>
                  <a:srgbClr val="1D2228"/>
                </a:solidFill>
                <a:latin typeface="New"/>
              </a:rPr>
              <a:t> the future impacts of heat</a:t>
            </a:r>
            <a:r>
              <a:rPr lang="cs-CZ" b="1" noProof="0" dirty="0">
                <a:solidFill>
                  <a:srgbClr val="1D2228"/>
                </a:solidFill>
                <a:latin typeface="New"/>
              </a:rPr>
              <a:t>(</a:t>
            </a:r>
            <a:r>
              <a:rPr lang="en-GB" b="1" noProof="0" dirty="0">
                <a:solidFill>
                  <a:srgbClr val="1D2228"/>
                </a:solidFill>
                <a:latin typeface="New"/>
              </a:rPr>
              <a:t>waves</a:t>
            </a:r>
            <a:r>
              <a:rPr lang="cs-CZ" b="1" noProof="0" dirty="0">
                <a:solidFill>
                  <a:srgbClr val="1D2228"/>
                </a:solidFill>
                <a:latin typeface="New"/>
              </a:rPr>
              <a:t>)</a:t>
            </a:r>
            <a:r>
              <a:rPr lang="en-GB" b="1" noProof="0" dirty="0">
                <a:solidFill>
                  <a:srgbClr val="1D2228"/>
                </a:solidFill>
                <a:latin typeface="New"/>
              </a:rPr>
              <a:t> on excess mortality </a:t>
            </a:r>
            <a:br>
              <a:rPr lang="cs-CZ" b="1" noProof="0" dirty="0">
                <a:solidFill>
                  <a:srgbClr val="1D2228"/>
                </a:solidFill>
                <a:latin typeface="New"/>
              </a:rPr>
            </a:br>
            <a:r>
              <a:rPr lang="en-GB" b="1" noProof="0" dirty="0">
                <a:solidFill>
                  <a:srgbClr val="1D2228"/>
                </a:solidFill>
                <a:latin typeface="New"/>
              </a:rPr>
              <a:t>at the NUTS 3 level</a:t>
            </a:r>
            <a:r>
              <a:rPr lang="cs-CZ" noProof="0" dirty="0">
                <a:solidFill>
                  <a:srgbClr val="1D2228"/>
                </a:solidFill>
                <a:latin typeface="New"/>
              </a:rPr>
              <a:t>.</a:t>
            </a:r>
            <a:r>
              <a:rPr lang="en-GB" noProof="0" dirty="0">
                <a:solidFill>
                  <a:srgbClr val="1D2228"/>
                </a:solidFill>
                <a:latin typeface="New"/>
              </a:rPr>
              <a:t> </a:t>
            </a:r>
          </a:p>
          <a:p>
            <a:r>
              <a:rPr lang="en-GB" noProof="0" dirty="0">
                <a:solidFill>
                  <a:srgbClr val="1D2228"/>
                </a:solidFill>
                <a:latin typeface="New"/>
              </a:rPr>
              <a:t>Assess the </a:t>
            </a:r>
            <a:r>
              <a:rPr lang="cs-CZ" dirty="0">
                <a:solidFill>
                  <a:srgbClr val="1D2228"/>
                </a:solidFill>
                <a:latin typeface="New"/>
              </a:rPr>
              <a:t>role</a:t>
            </a:r>
            <a:r>
              <a:rPr lang="en-GB" noProof="0" dirty="0">
                <a:solidFill>
                  <a:srgbClr val="1D2228"/>
                </a:solidFill>
                <a:latin typeface="New"/>
              </a:rPr>
              <a:t> of different socioeconomic and demographic scenarios (SSP storylines) </a:t>
            </a:r>
            <a:r>
              <a:rPr lang="cs-CZ" noProof="0" dirty="0">
                <a:solidFill>
                  <a:srgbClr val="1D2228"/>
                </a:solidFill>
                <a:latin typeface="New"/>
              </a:rPr>
              <a:t>in</a:t>
            </a:r>
            <a:r>
              <a:rPr lang="en-GB" noProof="0" dirty="0">
                <a:solidFill>
                  <a:srgbClr val="1D2228"/>
                </a:solidFill>
                <a:latin typeface="New"/>
              </a:rPr>
              <a:t> the impact estimates</a:t>
            </a:r>
            <a:r>
              <a:rPr lang="cs-CZ" noProof="0" dirty="0">
                <a:solidFill>
                  <a:srgbClr val="1D2228"/>
                </a:solidFill>
                <a:latin typeface="New"/>
              </a:rPr>
              <a:t>.</a:t>
            </a:r>
            <a:endParaRPr lang="en-GB" noProof="0" dirty="0">
              <a:solidFill>
                <a:srgbClr val="1D2228"/>
              </a:solidFill>
              <a:latin typeface="New"/>
            </a:endParaRPr>
          </a:p>
          <a:p>
            <a:r>
              <a:rPr lang="en-GB" noProof="0" dirty="0">
                <a:solidFill>
                  <a:srgbClr val="1D2228"/>
                </a:solidFill>
                <a:latin typeface="New"/>
              </a:rPr>
              <a:t>Identify </a:t>
            </a:r>
            <a:r>
              <a:rPr lang="cs-CZ" dirty="0">
                <a:solidFill>
                  <a:srgbClr val="1D2228"/>
                </a:solidFill>
                <a:latin typeface="New"/>
              </a:rPr>
              <a:t>most </a:t>
            </a:r>
            <a:r>
              <a:rPr lang="cs-CZ" dirty="0" err="1">
                <a:solidFill>
                  <a:srgbClr val="1D2228"/>
                </a:solidFill>
                <a:latin typeface="New"/>
              </a:rPr>
              <a:t>vulnerable</a:t>
            </a:r>
            <a:r>
              <a:rPr lang="cs-CZ" dirty="0">
                <a:solidFill>
                  <a:srgbClr val="1D2228"/>
                </a:solidFill>
                <a:latin typeface="New"/>
              </a:rPr>
              <a:t> </a:t>
            </a:r>
            <a:r>
              <a:rPr lang="en-GB" noProof="0" dirty="0">
                <a:solidFill>
                  <a:srgbClr val="1D2228"/>
                </a:solidFill>
                <a:latin typeface="New"/>
              </a:rPr>
              <a:t>regions </a:t>
            </a:r>
            <a:r>
              <a:rPr lang="cs-CZ" noProof="0" dirty="0">
                <a:solidFill>
                  <a:srgbClr val="1D2228"/>
                </a:solidFill>
                <a:latin typeface="New"/>
              </a:rPr>
              <a:t>in </a:t>
            </a:r>
            <a:r>
              <a:rPr lang="cs-CZ" noProof="0" dirty="0" err="1">
                <a:solidFill>
                  <a:srgbClr val="1D2228"/>
                </a:solidFill>
                <a:latin typeface="New"/>
              </a:rPr>
              <a:t>the</a:t>
            </a:r>
            <a:r>
              <a:rPr lang="cs-CZ" noProof="0" dirty="0">
                <a:solidFill>
                  <a:srgbClr val="1D2228"/>
                </a:solidFill>
                <a:latin typeface="New"/>
              </a:rPr>
              <a:t> </a:t>
            </a:r>
            <a:r>
              <a:rPr lang="cs-CZ" noProof="0" dirty="0" err="1">
                <a:solidFill>
                  <a:srgbClr val="1D2228"/>
                </a:solidFill>
                <a:latin typeface="New"/>
              </a:rPr>
              <a:t>present</a:t>
            </a:r>
            <a:r>
              <a:rPr lang="cs-CZ" noProof="0" dirty="0">
                <a:solidFill>
                  <a:srgbClr val="1D2228"/>
                </a:solidFill>
                <a:latin typeface="New"/>
              </a:rPr>
              <a:t> and </a:t>
            </a:r>
            <a:r>
              <a:rPr lang="cs-CZ" noProof="0" dirty="0" err="1">
                <a:solidFill>
                  <a:srgbClr val="1D2228"/>
                </a:solidFill>
                <a:latin typeface="New"/>
              </a:rPr>
              <a:t>future</a:t>
            </a:r>
            <a:r>
              <a:rPr lang="cs-CZ" noProof="0" dirty="0">
                <a:solidFill>
                  <a:srgbClr val="1D2228"/>
                </a:solidFill>
                <a:latin typeface="New"/>
              </a:rPr>
              <a:t> </a:t>
            </a:r>
            <a:r>
              <a:rPr lang="cs-CZ" noProof="0" dirty="0" err="1">
                <a:solidFill>
                  <a:srgbClr val="1D2228"/>
                </a:solidFill>
                <a:latin typeface="New"/>
              </a:rPr>
              <a:t>climate</a:t>
            </a:r>
            <a:r>
              <a:rPr lang="en-GB" noProof="0" dirty="0">
                <a:solidFill>
                  <a:srgbClr val="1D2228"/>
                </a:solidFill>
                <a:latin typeface="New"/>
              </a:rPr>
              <a:t>. </a:t>
            </a:r>
            <a:endParaRPr lang="cs-CZ" noProof="0" dirty="0">
              <a:solidFill>
                <a:srgbClr val="1D2228"/>
              </a:solidFill>
              <a:latin typeface="New"/>
            </a:endParaRPr>
          </a:p>
        </p:txBody>
      </p:sp>
      <p:pic>
        <p:nvPicPr>
          <p:cNvPr id="7" name="Picture 6">
            <a:extLst>
              <a:ext uri="{FF2B5EF4-FFF2-40B4-BE49-F238E27FC236}">
                <a16:creationId xmlns:a16="http://schemas.microsoft.com/office/drawing/2014/main" id="{9835CA94-7E42-74DC-81D4-754C3104AD0A}"/>
              </a:ext>
            </a:extLst>
          </p:cNvPr>
          <p:cNvPicPr>
            <a:picLocks noChangeAspect="1"/>
          </p:cNvPicPr>
          <p:nvPr/>
        </p:nvPicPr>
        <p:blipFill>
          <a:blip r:embed="rId2"/>
          <a:stretch>
            <a:fillRect/>
          </a:stretch>
        </p:blipFill>
        <p:spPr>
          <a:xfrm>
            <a:off x="5841011" y="1899138"/>
            <a:ext cx="5136034" cy="3625717"/>
          </a:xfrm>
          <a:prstGeom prst="rect">
            <a:avLst/>
          </a:prstGeom>
        </p:spPr>
      </p:pic>
      <p:sp>
        <p:nvSpPr>
          <p:cNvPr id="8" name="Rectangle 7">
            <a:extLst>
              <a:ext uri="{FF2B5EF4-FFF2-40B4-BE49-F238E27FC236}">
                <a16:creationId xmlns:a16="http://schemas.microsoft.com/office/drawing/2014/main" id="{D6235706-A7B8-CE15-9080-614F2334EDC5}"/>
              </a:ext>
            </a:extLst>
          </p:cNvPr>
          <p:cNvSpPr/>
          <p:nvPr/>
        </p:nvSpPr>
        <p:spPr>
          <a:xfrm>
            <a:off x="7234501" y="1959427"/>
            <a:ext cx="2662813" cy="261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extLst>
              <a:ext uri="{FF2B5EF4-FFF2-40B4-BE49-F238E27FC236}">
                <a16:creationId xmlns:a16="http://schemas.microsoft.com/office/drawing/2014/main" id="{2321D7E2-B434-FBF9-56AF-71A67A40DF32}"/>
              </a:ext>
            </a:extLst>
          </p:cNvPr>
          <p:cNvSpPr txBox="1"/>
          <p:nvPr/>
        </p:nvSpPr>
        <p:spPr>
          <a:xfrm>
            <a:off x="6561054" y="1875236"/>
            <a:ext cx="4213782" cy="369332"/>
          </a:xfrm>
          <a:prstGeom prst="rect">
            <a:avLst/>
          </a:prstGeom>
          <a:solidFill>
            <a:srgbClr val="FF0000">
              <a:alpha val="19000"/>
            </a:srgbClr>
          </a:solidFill>
          <a:ln>
            <a:noFill/>
          </a:ln>
        </p:spPr>
        <p:txBody>
          <a:bodyPr wrap="square" rtlCol="0">
            <a:spAutoFit/>
          </a:bodyPr>
          <a:lstStyle/>
          <a:p>
            <a:pPr algn="ctr"/>
            <a:r>
              <a:rPr lang="cs-CZ" b="1" dirty="0">
                <a:solidFill>
                  <a:srgbClr val="C00000"/>
                </a:solidFill>
              </a:rPr>
              <a:t>Heat-</a:t>
            </a:r>
            <a:r>
              <a:rPr lang="cs-CZ" b="1" dirty="0" err="1">
                <a:solidFill>
                  <a:srgbClr val="C00000"/>
                </a:solidFill>
              </a:rPr>
              <a:t>related</a:t>
            </a:r>
            <a:r>
              <a:rPr lang="cs-CZ" b="1" dirty="0">
                <a:solidFill>
                  <a:srgbClr val="C00000"/>
                </a:solidFill>
              </a:rPr>
              <a:t> mortality in </a:t>
            </a:r>
            <a:r>
              <a:rPr lang="cs-CZ" b="1" dirty="0" err="1">
                <a:solidFill>
                  <a:srgbClr val="C00000"/>
                </a:solidFill>
              </a:rPr>
              <a:t>Czechia</a:t>
            </a:r>
            <a:endParaRPr lang="en-GB" b="1" dirty="0">
              <a:solidFill>
                <a:srgbClr val="C00000"/>
              </a:solidFill>
            </a:endParaRPr>
          </a:p>
        </p:txBody>
      </p:sp>
      <p:cxnSp>
        <p:nvCxnSpPr>
          <p:cNvPr id="10" name="Straight Arrow Connector 9">
            <a:extLst>
              <a:ext uri="{FF2B5EF4-FFF2-40B4-BE49-F238E27FC236}">
                <a16:creationId xmlns:a16="http://schemas.microsoft.com/office/drawing/2014/main" id="{23D5916D-C1FB-8944-4A14-488076235BAA}"/>
              </a:ext>
            </a:extLst>
          </p:cNvPr>
          <p:cNvCxnSpPr>
            <a:cxnSpLocks/>
          </p:cNvCxnSpPr>
          <p:nvPr/>
        </p:nvCxnSpPr>
        <p:spPr>
          <a:xfrm flipV="1">
            <a:off x="6742132" y="4129873"/>
            <a:ext cx="3838470" cy="4421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9" name="Freeform: Shape 18">
            <a:extLst>
              <a:ext uri="{FF2B5EF4-FFF2-40B4-BE49-F238E27FC236}">
                <a16:creationId xmlns:a16="http://schemas.microsoft.com/office/drawing/2014/main" id="{C3E75670-62F1-A17D-686A-8C936894799E}"/>
              </a:ext>
            </a:extLst>
          </p:cNvPr>
          <p:cNvSpPr/>
          <p:nvPr/>
        </p:nvSpPr>
        <p:spPr>
          <a:xfrm>
            <a:off x="10774837" y="3667027"/>
            <a:ext cx="840148" cy="433633"/>
          </a:xfrm>
          <a:custGeom>
            <a:avLst/>
            <a:gdLst>
              <a:gd name="connsiteX0" fmla="*/ 0 w 840148"/>
              <a:gd name="connsiteY0" fmla="*/ 433633 h 433633"/>
              <a:gd name="connsiteX1" fmla="*/ 169683 w 840148"/>
              <a:gd name="connsiteY1" fmla="*/ 367645 h 433633"/>
              <a:gd name="connsiteX2" fmla="*/ 235670 w 840148"/>
              <a:gd name="connsiteY2" fmla="*/ 329938 h 433633"/>
              <a:gd name="connsiteX3" fmla="*/ 263951 w 840148"/>
              <a:gd name="connsiteY3" fmla="*/ 320511 h 433633"/>
              <a:gd name="connsiteX4" fmla="*/ 301658 w 840148"/>
              <a:gd name="connsiteY4" fmla="*/ 301658 h 433633"/>
              <a:gd name="connsiteX5" fmla="*/ 433633 w 840148"/>
              <a:gd name="connsiteY5" fmla="*/ 254524 h 433633"/>
              <a:gd name="connsiteX6" fmla="*/ 480767 w 840148"/>
              <a:gd name="connsiteY6" fmla="*/ 226243 h 433633"/>
              <a:gd name="connsiteX7" fmla="*/ 509048 w 840148"/>
              <a:gd name="connsiteY7" fmla="*/ 216816 h 433633"/>
              <a:gd name="connsiteX8" fmla="*/ 575035 w 840148"/>
              <a:gd name="connsiteY8" fmla="*/ 169682 h 433633"/>
              <a:gd name="connsiteX9" fmla="*/ 603316 w 840148"/>
              <a:gd name="connsiteY9" fmla="*/ 160255 h 433633"/>
              <a:gd name="connsiteX10" fmla="*/ 688157 w 840148"/>
              <a:gd name="connsiteY10" fmla="*/ 94268 h 433633"/>
              <a:gd name="connsiteX11" fmla="*/ 744718 w 840148"/>
              <a:gd name="connsiteY11" fmla="*/ 65987 h 433633"/>
              <a:gd name="connsiteX12" fmla="*/ 772998 w 840148"/>
              <a:gd name="connsiteY12" fmla="*/ 37707 h 433633"/>
              <a:gd name="connsiteX13" fmla="*/ 810705 w 840148"/>
              <a:gd name="connsiteY13" fmla="*/ 18853 h 433633"/>
              <a:gd name="connsiteX14" fmla="*/ 838986 w 840148"/>
              <a:gd name="connsiteY14" fmla="*/ 9427 h 433633"/>
              <a:gd name="connsiteX15" fmla="*/ 838986 w 840148"/>
              <a:gd name="connsiteY15" fmla="*/ 0 h 43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148" h="433633" extrusionOk="0">
                <a:moveTo>
                  <a:pt x="0" y="433633"/>
                </a:moveTo>
                <a:cubicBezTo>
                  <a:pt x="54701" y="421530"/>
                  <a:pt x="123610" y="392458"/>
                  <a:pt x="169683" y="367645"/>
                </a:cubicBezTo>
                <a:cubicBezTo>
                  <a:pt x="193733" y="353546"/>
                  <a:pt x="217347" y="339856"/>
                  <a:pt x="235670" y="329938"/>
                </a:cubicBezTo>
                <a:cubicBezTo>
                  <a:pt x="244845" y="325652"/>
                  <a:pt x="253629" y="324237"/>
                  <a:pt x="263951" y="320511"/>
                </a:cubicBezTo>
                <a:cubicBezTo>
                  <a:pt x="276306" y="314750"/>
                  <a:pt x="288114" y="307686"/>
                  <a:pt x="301658" y="301658"/>
                </a:cubicBezTo>
                <a:cubicBezTo>
                  <a:pt x="334975" y="290203"/>
                  <a:pt x="400293" y="272961"/>
                  <a:pt x="433633" y="254524"/>
                </a:cubicBezTo>
                <a:cubicBezTo>
                  <a:pt x="450424" y="243598"/>
                  <a:pt x="466181" y="233080"/>
                  <a:pt x="480767" y="226243"/>
                </a:cubicBezTo>
                <a:cubicBezTo>
                  <a:pt x="490331" y="220448"/>
                  <a:pt x="501414" y="221800"/>
                  <a:pt x="509048" y="216816"/>
                </a:cubicBezTo>
                <a:cubicBezTo>
                  <a:pt x="535997" y="203864"/>
                  <a:pt x="546635" y="189802"/>
                  <a:pt x="575035" y="169682"/>
                </a:cubicBezTo>
                <a:cubicBezTo>
                  <a:pt x="582956" y="165498"/>
                  <a:pt x="594675" y="164026"/>
                  <a:pt x="603316" y="160255"/>
                </a:cubicBezTo>
                <a:cubicBezTo>
                  <a:pt x="613599" y="147505"/>
                  <a:pt x="663851" y="105259"/>
                  <a:pt x="688157" y="94268"/>
                </a:cubicBezTo>
                <a:cubicBezTo>
                  <a:pt x="731929" y="71756"/>
                  <a:pt x="702383" y="100570"/>
                  <a:pt x="744718" y="65987"/>
                </a:cubicBezTo>
                <a:cubicBezTo>
                  <a:pt x="753946" y="56573"/>
                  <a:pt x="763266" y="46253"/>
                  <a:pt x="772998" y="37707"/>
                </a:cubicBezTo>
                <a:cubicBezTo>
                  <a:pt x="784213" y="31062"/>
                  <a:pt x="798051" y="22742"/>
                  <a:pt x="810705" y="18853"/>
                </a:cubicBezTo>
                <a:cubicBezTo>
                  <a:pt x="819974" y="15068"/>
                  <a:pt x="831319" y="14143"/>
                  <a:pt x="838986" y="9427"/>
                </a:cubicBezTo>
                <a:cubicBezTo>
                  <a:pt x="841304" y="7217"/>
                  <a:pt x="838897" y="3100"/>
                  <a:pt x="838986" y="0"/>
                </a:cubicBezTo>
              </a:path>
            </a:pathLst>
          </a:custGeom>
          <a:noFill/>
          <a:ln>
            <a:solidFill>
              <a:srgbClr val="C00000"/>
            </a:solidFill>
            <a:prstDash val="sysDash"/>
            <a:extLst>
              <a:ext uri="{C807C97D-BFC1-408E-A445-0C87EB9F89A2}">
                <ask:lineSketchStyleProps xmlns:ask="http://schemas.microsoft.com/office/drawing/2018/sketchyshapes" sd="1891155610">
                  <a:custGeom>
                    <a:avLst/>
                    <a:gdLst>
                      <a:gd name="connsiteX0" fmla="*/ 0 w 840148"/>
                      <a:gd name="connsiteY0" fmla="*/ 433633 h 433633"/>
                      <a:gd name="connsiteX1" fmla="*/ 169683 w 840148"/>
                      <a:gd name="connsiteY1" fmla="*/ 367645 h 433633"/>
                      <a:gd name="connsiteX2" fmla="*/ 235670 w 840148"/>
                      <a:gd name="connsiteY2" fmla="*/ 329938 h 433633"/>
                      <a:gd name="connsiteX3" fmla="*/ 263951 w 840148"/>
                      <a:gd name="connsiteY3" fmla="*/ 320511 h 433633"/>
                      <a:gd name="connsiteX4" fmla="*/ 301658 w 840148"/>
                      <a:gd name="connsiteY4" fmla="*/ 301658 h 433633"/>
                      <a:gd name="connsiteX5" fmla="*/ 433633 w 840148"/>
                      <a:gd name="connsiteY5" fmla="*/ 254524 h 433633"/>
                      <a:gd name="connsiteX6" fmla="*/ 480767 w 840148"/>
                      <a:gd name="connsiteY6" fmla="*/ 226243 h 433633"/>
                      <a:gd name="connsiteX7" fmla="*/ 509048 w 840148"/>
                      <a:gd name="connsiteY7" fmla="*/ 216816 h 433633"/>
                      <a:gd name="connsiteX8" fmla="*/ 575035 w 840148"/>
                      <a:gd name="connsiteY8" fmla="*/ 169682 h 433633"/>
                      <a:gd name="connsiteX9" fmla="*/ 603316 w 840148"/>
                      <a:gd name="connsiteY9" fmla="*/ 160255 h 433633"/>
                      <a:gd name="connsiteX10" fmla="*/ 688157 w 840148"/>
                      <a:gd name="connsiteY10" fmla="*/ 94268 h 433633"/>
                      <a:gd name="connsiteX11" fmla="*/ 744718 w 840148"/>
                      <a:gd name="connsiteY11" fmla="*/ 65987 h 433633"/>
                      <a:gd name="connsiteX12" fmla="*/ 772998 w 840148"/>
                      <a:gd name="connsiteY12" fmla="*/ 37707 h 433633"/>
                      <a:gd name="connsiteX13" fmla="*/ 810705 w 840148"/>
                      <a:gd name="connsiteY13" fmla="*/ 18853 h 433633"/>
                      <a:gd name="connsiteX14" fmla="*/ 838986 w 840148"/>
                      <a:gd name="connsiteY14" fmla="*/ 9427 h 433633"/>
                      <a:gd name="connsiteX15" fmla="*/ 838986 w 840148"/>
                      <a:gd name="connsiteY15" fmla="*/ 0 h 43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148" h="433633">
                        <a:moveTo>
                          <a:pt x="0" y="433633"/>
                        </a:moveTo>
                        <a:cubicBezTo>
                          <a:pt x="53739" y="415720"/>
                          <a:pt x="123673" y="393937"/>
                          <a:pt x="169683" y="367645"/>
                        </a:cubicBezTo>
                        <a:cubicBezTo>
                          <a:pt x="191679" y="355076"/>
                          <a:pt x="213011" y="341268"/>
                          <a:pt x="235670" y="329938"/>
                        </a:cubicBezTo>
                        <a:cubicBezTo>
                          <a:pt x="244558" y="325494"/>
                          <a:pt x="254817" y="324425"/>
                          <a:pt x="263951" y="320511"/>
                        </a:cubicBezTo>
                        <a:cubicBezTo>
                          <a:pt x="276867" y="314976"/>
                          <a:pt x="288542" y="306703"/>
                          <a:pt x="301658" y="301658"/>
                        </a:cubicBezTo>
                        <a:cubicBezTo>
                          <a:pt x="333151" y="289545"/>
                          <a:pt x="398216" y="272233"/>
                          <a:pt x="433633" y="254524"/>
                        </a:cubicBezTo>
                        <a:cubicBezTo>
                          <a:pt x="450021" y="246330"/>
                          <a:pt x="464379" y="234437"/>
                          <a:pt x="480767" y="226243"/>
                        </a:cubicBezTo>
                        <a:cubicBezTo>
                          <a:pt x="489655" y="221799"/>
                          <a:pt x="500160" y="221260"/>
                          <a:pt x="509048" y="216816"/>
                        </a:cubicBezTo>
                        <a:cubicBezTo>
                          <a:pt x="538236" y="202222"/>
                          <a:pt x="545135" y="186768"/>
                          <a:pt x="575035" y="169682"/>
                        </a:cubicBezTo>
                        <a:cubicBezTo>
                          <a:pt x="583663" y="164752"/>
                          <a:pt x="593889" y="163397"/>
                          <a:pt x="603316" y="160255"/>
                        </a:cubicBezTo>
                        <a:cubicBezTo>
                          <a:pt x="615844" y="149815"/>
                          <a:pt x="663801" y="106446"/>
                          <a:pt x="688157" y="94268"/>
                        </a:cubicBezTo>
                        <a:cubicBezTo>
                          <a:pt x="730670" y="73012"/>
                          <a:pt x="704196" y="99755"/>
                          <a:pt x="744718" y="65987"/>
                        </a:cubicBezTo>
                        <a:cubicBezTo>
                          <a:pt x="754959" y="57453"/>
                          <a:pt x="762150" y="45456"/>
                          <a:pt x="772998" y="37707"/>
                        </a:cubicBezTo>
                        <a:cubicBezTo>
                          <a:pt x="784433" y="29539"/>
                          <a:pt x="797789" y="24389"/>
                          <a:pt x="810705" y="18853"/>
                        </a:cubicBezTo>
                        <a:cubicBezTo>
                          <a:pt x="819838" y="14939"/>
                          <a:pt x="830718" y="14939"/>
                          <a:pt x="838986" y="9427"/>
                        </a:cubicBezTo>
                        <a:cubicBezTo>
                          <a:pt x="841601" y="7684"/>
                          <a:pt x="838986" y="3142"/>
                          <a:pt x="838986"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DAB00215-4E5D-5DC9-9DB8-388BC3781A77}"/>
              </a:ext>
            </a:extLst>
          </p:cNvPr>
          <p:cNvCxnSpPr/>
          <p:nvPr/>
        </p:nvCxnSpPr>
        <p:spPr>
          <a:xfrm flipV="1">
            <a:off x="11607443" y="3589256"/>
            <a:ext cx="128205" cy="8719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2" name="Freeform: Shape 21">
            <a:extLst>
              <a:ext uri="{FF2B5EF4-FFF2-40B4-BE49-F238E27FC236}">
                <a16:creationId xmlns:a16="http://schemas.microsoft.com/office/drawing/2014/main" id="{46A01137-B9FA-6D28-0AC2-4588723C1312}"/>
              </a:ext>
            </a:extLst>
          </p:cNvPr>
          <p:cNvSpPr/>
          <p:nvPr/>
        </p:nvSpPr>
        <p:spPr>
          <a:xfrm>
            <a:off x="10765410" y="4053370"/>
            <a:ext cx="914400" cy="66143"/>
          </a:xfrm>
          <a:custGeom>
            <a:avLst/>
            <a:gdLst>
              <a:gd name="connsiteX0" fmla="*/ 0 w 914400"/>
              <a:gd name="connsiteY0" fmla="*/ 66143 h 66143"/>
              <a:gd name="connsiteX1" fmla="*/ 235670 w 914400"/>
              <a:gd name="connsiteY1" fmla="*/ 28436 h 66143"/>
              <a:gd name="connsiteX2" fmla="*/ 443060 w 914400"/>
              <a:gd name="connsiteY2" fmla="*/ 19009 h 66143"/>
              <a:gd name="connsiteX3" fmla="*/ 565609 w 914400"/>
              <a:gd name="connsiteY3" fmla="*/ 9583 h 66143"/>
              <a:gd name="connsiteX4" fmla="*/ 914400 w 914400"/>
              <a:gd name="connsiteY4" fmla="*/ 156 h 6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66143">
                <a:moveTo>
                  <a:pt x="0" y="66143"/>
                </a:moveTo>
                <a:cubicBezTo>
                  <a:pt x="38183" y="59405"/>
                  <a:pt x="175094" y="32474"/>
                  <a:pt x="235670" y="28436"/>
                </a:cubicBezTo>
                <a:cubicBezTo>
                  <a:pt x="304718" y="23833"/>
                  <a:pt x="373971" y="22957"/>
                  <a:pt x="443060" y="19009"/>
                </a:cubicBezTo>
                <a:cubicBezTo>
                  <a:pt x="483964" y="16672"/>
                  <a:pt x="524705" y="11920"/>
                  <a:pt x="565609" y="9583"/>
                </a:cubicBezTo>
                <a:cubicBezTo>
                  <a:pt x="768043" y="-1984"/>
                  <a:pt x="739242" y="156"/>
                  <a:pt x="914400" y="156"/>
                </a:cubicBezTo>
              </a:path>
            </a:pathLst>
          </a:custGeom>
          <a:ln w="19050">
            <a:prstDash val="sysDash"/>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FCA0686D-DAA3-3CD7-9D72-35167F25E157}"/>
              </a:ext>
            </a:extLst>
          </p:cNvPr>
          <p:cNvCxnSpPr>
            <a:cxnSpLocks/>
          </p:cNvCxnSpPr>
          <p:nvPr/>
        </p:nvCxnSpPr>
        <p:spPr>
          <a:xfrm>
            <a:off x="11679810" y="4053413"/>
            <a:ext cx="131976"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472CC5A-DD23-0B99-BA14-D76F6AF7E61C}"/>
              </a:ext>
            </a:extLst>
          </p:cNvPr>
          <p:cNvSpPr txBox="1"/>
          <p:nvPr/>
        </p:nvSpPr>
        <p:spPr>
          <a:xfrm>
            <a:off x="11604394" y="3676454"/>
            <a:ext cx="207390" cy="369332"/>
          </a:xfrm>
          <a:prstGeom prst="rect">
            <a:avLst/>
          </a:prstGeom>
          <a:noFill/>
        </p:spPr>
        <p:txBody>
          <a:bodyPr wrap="square" rtlCol="0">
            <a:spAutoFit/>
          </a:bodyPr>
          <a:lstStyle/>
          <a:p>
            <a:r>
              <a:rPr lang="cs-CZ" dirty="0"/>
              <a:t>?</a:t>
            </a:r>
            <a:endParaRPr lang="en-GB" dirty="0"/>
          </a:p>
        </p:txBody>
      </p:sp>
    </p:spTree>
    <p:extLst>
      <p:ext uri="{BB962C8B-B14F-4D97-AF65-F5344CB8AC3E}">
        <p14:creationId xmlns:p14="http://schemas.microsoft.com/office/powerpoint/2010/main" val="361331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C4DF4E-6E3A-D5BD-446F-F259998CD8D0}"/>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en-US" dirty="0"/>
              <a:t>Data</a:t>
            </a:r>
          </a:p>
        </p:txBody>
      </p:sp>
      <p:cxnSp>
        <p:nvCxnSpPr>
          <p:cNvPr id="4" name="Straight Connector 3"/>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sp>
        <p:nvSpPr>
          <p:cNvPr id="5" name="Text Placeholder 12">
            <a:extLst>
              <a:ext uri="{FF2B5EF4-FFF2-40B4-BE49-F238E27FC236}">
                <a16:creationId xmlns:a16="http://schemas.microsoft.com/office/drawing/2014/main" id="{55CE91AF-DD40-29A6-7FBD-423C952300DB}"/>
              </a:ext>
            </a:extLst>
          </p:cNvPr>
          <p:cNvSpPr txBox="1">
            <a:spLocks/>
          </p:cNvSpPr>
          <p:nvPr/>
        </p:nvSpPr>
        <p:spPr>
          <a:xfrm>
            <a:off x="1097280" y="1366887"/>
            <a:ext cx="10058400" cy="4826523"/>
          </a:xfrm>
          <a:prstGeom prst="rect">
            <a:avLst/>
          </a:prstGeom>
        </p:spPr>
        <p:txBody>
          <a:bodyPr anchor="ctr"/>
          <a:lstStyle>
            <a:lvl1pPr marL="457200" indent="-457200" algn="l" defTabSz="914400" rtl="0" eaLnBrk="1" latinLnBrk="0" hangingPunct="1">
              <a:lnSpc>
                <a:spcPct val="90000"/>
              </a:lnSpc>
              <a:spcBef>
                <a:spcPts val="1000"/>
              </a:spcBef>
              <a:buClr>
                <a:schemeClr val="accent5"/>
              </a:buClr>
              <a:buFont typeface="+mj-lt"/>
              <a:buAutoNum type="arabicPeriod"/>
              <a:defRPr sz="24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5"/>
              </a:buClr>
              <a:buFont typeface="+mj-lt"/>
              <a:buAutoNum type="arabicPeriod"/>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5"/>
              </a:buClr>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5"/>
              </a:buClr>
              <a:buFont typeface="+mj-lt"/>
              <a:buAutoNum type="arabicPeriod"/>
              <a:defRPr sz="16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5"/>
              </a:buClr>
              <a:buFont typeface="+mj-lt"/>
              <a:buAutoNum type="arabicPeriod"/>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b="1" noProof="0" dirty="0">
                <a:solidFill>
                  <a:srgbClr val="1D2228"/>
                </a:solidFill>
                <a:latin typeface="New"/>
              </a:rPr>
              <a:t>Climate data</a:t>
            </a:r>
            <a:r>
              <a:rPr lang="en-GB" noProof="0" dirty="0">
                <a:solidFill>
                  <a:srgbClr val="1D2228"/>
                </a:solidFill>
                <a:latin typeface="New"/>
              </a:rPr>
              <a:t> – daily mean temperature </a:t>
            </a:r>
          </a:p>
          <a:p>
            <a:pPr marL="800100" lvl="1" indent="-342900">
              <a:buFont typeface="Arial" panose="020B0604020202020204" pitchFamily="34" charset="0"/>
              <a:buChar char="•"/>
            </a:pPr>
            <a:r>
              <a:rPr lang="en-GB" noProof="0" dirty="0">
                <a:solidFill>
                  <a:srgbClr val="1D2228"/>
                </a:solidFill>
                <a:latin typeface="New"/>
              </a:rPr>
              <a:t>ERA5 reanalysis (25 km) - observations</a:t>
            </a:r>
          </a:p>
          <a:p>
            <a:pPr marL="800100" lvl="1" indent="-342900">
              <a:buFont typeface="Arial" panose="020B0604020202020204" pitchFamily="34" charset="0"/>
              <a:buChar char="•"/>
            </a:pPr>
            <a:r>
              <a:rPr lang="en-GB" noProof="0" dirty="0">
                <a:solidFill>
                  <a:srgbClr val="1D2228"/>
                </a:solidFill>
                <a:latin typeface="New"/>
              </a:rPr>
              <a:t>EURO-CORDEX (12.5 km) RCP scenarios (4.5 and 8.5) – ensemble of 9 model simulations selected based on the consortium consensus </a:t>
            </a:r>
            <a:r>
              <a:rPr lang="cs-CZ" noProof="0" dirty="0">
                <a:solidFill>
                  <a:srgbClr val="1D2228"/>
                </a:solidFill>
                <a:latin typeface="New"/>
              </a:rPr>
              <a:t>(WP1)</a:t>
            </a:r>
            <a:endParaRPr lang="en-GB" noProof="0" dirty="0">
              <a:solidFill>
                <a:srgbClr val="1D2228"/>
              </a:solidFill>
              <a:latin typeface="New"/>
            </a:endParaRPr>
          </a:p>
          <a:p>
            <a:pPr marL="342900" indent="-342900">
              <a:buFont typeface="Arial" panose="020B0604020202020204" pitchFamily="34" charset="0"/>
              <a:buChar char="•"/>
            </a:pPr>
            <a:r>
              <a:rPr lang="en-GB" b="1" noProof="0" dirty="0">
                <a:solidFill>
                  <a:srgbClr val="1D2228"/>
                </a:solidFill>
                <a:latin typeface="New"/>
              </a:rPr>
              <a:t>Population data </a:t>
            </a:r>
            <a:endParaRPr lang="cs-CZ" noProof="0" dirty="0">
              <a:solidFill>
                <a:srgbClr val="1D2228"/>
              </a:solidFill>
              <a:latin typeface="New"/>
            </a:endParaRPr>
          </a:p>
          <a:p>
            <a:pPr marL="800100" lvl="1" indent="-342900">
              <a:buFont typeface="Arial" panose="020B0604020202020204" pitchFamily="34" charset="0"/>
              <a:buChar char="•"/>
            </a:pPr>
            <a:r>
              <a:rPr lang="en-GB" noProof="0" dirty="0">
                <a:solidFill>
                  <a:srgbClr val="1D2228"/>
                </a:solidFill>
                <a:latin typeface="New"/>
              </a:rPr>
              <a:t>population and mortality rate projections </a:t>
            </a:r>
            <a:r>
              <a:rPr lang="cs-CZ" noProof="0" dirty="0" err="1">
                <a:solidFill>
                  <a:srgbClr val="1D2228"/>
                </a:solidFill>
                <a:latin typeface="New"/>
              </a:rPr>
              <a:t>developed</a:t>
            </a:r>
            <a:r>
              <a:rPr lang="en-GB" noProof="0" dirty="0">
                <a:solidFill>
                  <a:srgbClr val="1D2228"/>
                </a:solidFill>
                <a:latin typeface="New"/>
              </a:rPr>
              <a:t> by EUROSTAT (EUROPOP2019) and </a:t>
            </a:r>
            <a:r>
              <a:rPr lang="cs-CZ" noProof="0" dirty="0" err="1">
                <a:solidFill>
                  <a:srgbClr val="1D2228"/>
                </a:solidFill>
                <a:latin typeface="New"/>
              </a:rPr>
              <a:t>the</a:t>
            </a:r>
            <a:r>
              <a:rPr lang="en-GB" noProof="0" dirty="0">
                <a:solidFill>
                  <a:srgbClr val="1D2228"/>
                </a:solidFill>
                <a:latin typeface="New"/>
              </a:rPr>
              <a:t> International Institute for Applied Systems Analysis (IIASA – SSP storylines)</a:t>
            </a:r>
          </a:p>
          <a:p>
            <a:pPr marL="342900" indent="-342900">
              <a:buFont typeface="Arial" panose="020B0604020202020204" pitchFamily="34" charset="0"/>
              <a:buChar char="•"/>
            </a:pPr>
            <a:r>
              <a:rPr lang="en-GB" b="1" noProof="0" dirty="0">
                <a:solidFill>
                  <a:srgbClr val="1D2228"/>
                </a:solidFill>
                <a:latin typeface="New"/>
              </a:rPr>
              <a:t>Health data </a:t>
            </a:r>
            <a:endParaRPr lang="en-GB" noProof="0" dirty="0">
              <a:solidFill>
                <a:srgbClr val="1D2228"/>
              </a:solidFill>
              <a:latin typeface="New"/>
            </a:endParaRPr>
          </a:p>
          <a:p>
            <a:pPr marL="800100" lvl="1" indent="-342900">
              <a:buFont typeface="Arial" panose="020B0604020202020204" pitchFamily="34" charset="0"/>
              <a:buChar char="•"/>
            </a:pPr>
            <a:r>
              <a:rPr lang="en-GB" noProof="0" dirty="0">
                <a:solidFill>
                  <a:srgbClr val="1D2228"/>
                </a:solidFill>
                <a:latin typeface="New"/>
              </a:rPr>
              <a:t>daily mortality data 1994–2019 d</a:t>
            </a:r>
            <a:r>
              <a:rPr lang="cs-CZ" noProof="0" dirty="0">
                <a:solidFill>
                  <a:srgbClr val="1D2228"/>
                </a:solidFill>
                <a:latin typeface="New"/>
              </a:rPr>
              <a:t>i</a:t>
            </a:r>
            <a:r>
              <a:rPr lang="en-GB" noProof="0" dirty="0" err="1">
                <a:solidFill>
                  <a:srgbClr val="1D2228"/>
                </a:solidFill>
                <a:latin typeface="New"/>
              </a:rPr>
              <a:t>vided</a:t>
            </a:r>
            <a:r>
              <a:rPr lang="en-GB" noProof="0" dirty="0">
                <a:solidFill>
                  <a:srgbClr val="1D2228"/>
                </a:solidFill>
                <a:latin typeface="New"/>
              </a:rPr>
              <a:t> to 14 NUTS 3 regions </a:t>
            </a:r>
            <a:r>
              <a:rPr lang="en-GB" b="1" noProof="0" dirty="0">
                <a:solidFill>
                  <a:srgbClr val="1D2228"/>
                </a:solidFill>
                <a:latin typeface="New"/>
              </a:rPr>
              <a:t>in the Czech Republic </a:t>
            </a:r>
            <a:br>
              <a:rPr lang="cs-CZ" b="1" noProof="0" dirty="0">
                <a:solidFill>
                  <a:srgbClr val="1D2228"/>
                </a:solidFill>
                <a:latin typeface="New"/>
              </a:rPr>
            </a:br>
            <a:r>
              <a:rPr lang="cs-CZ" b="1" noProof="0" dirty="0">
                <a:solidFill>
                  <a:schemeClr val="bg1"/>
                </a:solidFill>
                <a:latin typeface="New"/>
              </a:rPr>
              <a:t>modelling framework =&gt; DSS</a:t>
            </a:r>
            <a:endParaRPr lang="en-GB" noProof="0" dirty="0">
              <a:solidFill>
                <a:schemeClr val="bg1"/>
              </a:solidFill>
              <a:latin typeface="New"/>
            </a:endParaRPr>
          </a:p>
        </p:txBody>
      </p:sp>
    </p:spTree>
    <p:extLst>
      <p:ext uri="{BB962C8B-B14F-4D97-AF65-F5344CB8AC3E}">
        <p14:creationId xmlns:p14="http://schemas.microsoft.com/office/powerpoint/2010/main" val="336678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C4DF4E-6E3A-D5BD-446F-F259998CD8D0}"/>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a:t>Data</a:t>
            </a:r>
            <a:endParaRPr lang="en-US" dirty="0"/>
          </a:p>
        </p:txBody>
      </p:sp>
      <p:cxnSp>
        <p:nvCxnSpPr>
          <p:cNvPr id="4" name="Straight Connector 3"/>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sp>
        <p:nvSpPr>
          <p:cNvPr id="5" name="Text Placeholder 12">
            <a:extLst>
              <a:ext uri="{FF2B5EF4-FFF2-40B4-BE49-F238E27FC236}">
                <a16:creationId xmlns:a16="http://schemas.microsoft.com/office/drawing/2014/main" id="{55CE91AF-DD40-29A6-7FBD-423C952300DB}"/>
              </a:ext>
            </a:extLst>
          </p:cNvPr>
          <p:cNvSpPr txBox="1">
            <a:spLocks/>
          </p:cNvSpPr>
          <p:nvPr/>
        </p:nvSpPr>
        <p:spPr>
          <a:xfrm>
            <a:off x="1097280" y="1845734"/>
            <a:ext cx="10058400" cy="4023360"/>
          </a:xfrm>
          <a:prstGeom prst="rect">
            <a:avLst/>
          </a:prstGeom>
        </p:spPr>
        <p:txBody>
          <a:bodyPr anchor="ctr"/>
          <a:lstStyle>
            <a:lvl1pPr marL="457200" indent="-457200" algn="l" defTabSz="914400" rtl="0" eaLnBrk="1" latinLnBrk="0" hangingPunct="1">
              <a:lnSpc>
                <a:spcPct val="90000"/>
              </a:lnSpc>
              <a:spcBef>
                <a:spcPts val="1000"/>
              </a:spcBef>
              <a:buClr>
                <a:schemeClr val="accent5"/>
              </a:buClr>
              <a:buFont typeface="+mj-lt"/>
              <a:buAutoNum type="arabicPeriod"/>
              <a:defRPr sz="24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5"/>
              </a:buClr>
              <a:buFont typeface="+mj-lt"/>
              <a:buAutoNum type="arabicPeriod"/>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5"/>
              </a:buClr>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5"/>
              </a:buClr>
              <a:buFont typeface="+mj-lt"/>
              <a:buAutoNum type="arabicPeriod"/>
              <a:defRPr sz="16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5"/>
              </a:buClr>
              <a:buFont typeface="+mj-lt"/>
              <a:buAutoNum type="arabicPeriod"/>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9" name="TextBox 8">
            <a:extLst>
              <a:ext uri="{FF2B5EF4-FFF2-40B4-BE49-F238E27FC236}">
                <a16:creationId xmlns:a16="http://schemas.microsoft.com/office/drawing/2014/main" id="{DBF6DFCC-F4DF-F4EC-7D27-A85CEAF83931}"/>
              </a:ext>
            </a:extLst>
          </p:cNvPr>
          <p:cNvSpPr txBox="1"/>
          <p:nvPr/>
        </p:nvSpPr>
        <p:spPr>
          <a:xfrm>
            <a:off x="7239786" y="1545996"/>
            <a:ext cx="4243766" cy="2990562"/>
          </a:xfrm>
          <a:prstGeom prst="rect">
            <a:avLst/>
          </a:prstGeom>
          <a:noFill/>
        </p:spPr>
        <p:txBody>
          <a:bodyPr wrap="square" rtlCol="0">
            <a:spAutoFit/>
          </a:bodyPr>
          <a:lstStyle/>
          <a:p>
            <a:pPr lvl="1">
              <a:lnSpc>
                <a:spcPct val="90000"/>
              </a:lnSpc>
              <a:spcBef>
                <a:spcPts val="500"/>
              </a:spcBef>
              <a:buClr>
                <a:schemeClr val="accent5"/>
              </a:buClr>
            </a:pPr>
            <a:r>
              <a:rPr lang="cs-CZ" sz="2000" dirty="0">
                <a:solidFill>
                  <a:srgbClr val="1D2228"/>
                </a:solidFill>
                <a:latin typeface="New"/>
              </a:rPr>
              <a:t>A) </a:t>
            </a:r>
            <a:r>
              <a:rPr lang="en-US" sz="2000" b="1" dirty="0">
                <a:solidFill>
                  <a:srgbClr val="1D2228"/>
                </a:solidFill>
                <a:latin typeface="New"/>
              </a:rPr>
              <a:t>Deviation of annual daily mean temperature </a:t>
            </a:r>
            <a:r>
              <a:rPr lang="en-US" sz="2000" dirty="0">
                <a:solidFill>
                  <a:srgbClr val="1D2228"/>
                </a:solidFill>
                <a:latin typeface="New"/>
              </a:rPr>
              <a:t>in the Czech Republic under RCP 4.5 and RCP 8.5 scenarios compared to the historical period (1994–2005)</a:t>
            </a:r>
            <a:endParaRPr lang="cs-CZ" sz="2000" dirty="0">
              <a:solidFill>
                <a:srgbClr val="1D2228"/>
              </a:solidFill>
              <a:latin typeface="New"/>
            </a:endParaRPr>
          </a:p>
          <a:p>
            <a:pPr marL="800100" lvl="1" indent="-342900">
              <a:lnSpc>
                <a:spcPct val="90000"/>
              </a:lnSpc>
              <a:spcBef>
                <a:spcPts val="500"/>
              </a:spcBef>
              <a:buClr>
                <a:schemeClr val="accent5"/>
              </a:buClr>
              <a:buFont typeface="Arial" panose="020B0604020202020204" pitchFamily="34" charset="0"/>
              <a:buChar char="•"/>
            </a:pPr>
            <a:endParaRPr lang="cs-CZ" sz="2000" dirty="0">
              <a:solidFill>
                <a:srgbClr val="1D2228"/>
              </a:solidFill>
              <a:latin typeface="New"/>
            </a:endParaRPr>
          </a:p>
          <a:p>
            <a:pPr lvl="1">
              <a:lnSpc>
                <a:spcPct val="90000"/>
              </a:lnSpc>
              <a:spcBef>
                <a:spcPts val="500"/>
              </a:spcBef>
              <a:buClr>
                <a:schemeClr val="accent5"/>
              </a:buClr>
            </a:pPr>
            <a:r>
              <a:rPr lang="cs-CZ" sz="2000" dirty="0">
                <a:solidFill>
                  <a:srgbClr val="1D2228"/>
                </a:solidFill>
                <a:latin typeface="New"/>
              </a:rPr>
              <a:t>B) </a:t>
            </a:r>
            <a:r>
              <a:rPr lang="en-US" sz="2000" dirty="0">
                <a:solidFill>
                  <a:srgbClr val="1D2228"/>
                </a:solidFill>
                <a:latin typeface="New"/>
              </a:rPr>
              <a:t>The </a:t>
            </a:r>
            <a:r>
              <a:rPr lang="en-US" sz="2000" b="1" dirty="0">
                <a:solidFill>
                  <a:srgbClr val="1D2228"/>
                </a:solidFill>
                <a:latin typeface="New"/>
              </a:rPr>
              <a:t>annual number of deaths in the Czech Republic</a:t>
            </a:r>
            <a:r>
              <a:rPr lang="en-US" sz="2000" dirty="0">
                <a:solidFill>
                  <a:srgbClr val="1D2228"/>
                </a:solidFill>
                <a:latin typeface="New"/>
              </a:rPr>
              <a:t>, according to SSPs population projections (2020–2100</a:t>
            </a:r>
            <a:r>
              <a:rPr lang="cs-CZ" sz="2000" dirty="0">
                <a:solidFill>
                  <a:srgbClr val="1D2228"/>
                </a:solidFill>
                <a:latin typeface="New"/>
              </a:rPr>
              <a:t>)</a:t>
            </a:r>
            <a:endParaRPr lang="en-GB" sz="2000" dirty="0">
              <a:solidFill>
                <a:srgbClr val="1D2228"/>
              </a:solidFill>
              <a:latin typeface="New"/>
            </a:endParaRPr>
          </a:p>
        </p:txBody>
      </p:sp>
      <p:pic>
        <p:nvPicPr>
          <p:cNvPr id="10" name="Picture 9">
            <a:extLst>
              <a:ext uri="{FF2B5EF4-FFF2-40B4-BE49-F238E27FC236}">
                <a16:creationId xmlns:a16="http://schemas.microsoft.com/office/drawing/2014/main" id="{646169E3-C829-CECC-C447-E277B28963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682" y="1377062"/>
            <a:ext cx="5942965" cy="4618990"/>
          </a:xfrm>
          <a:prstGeom prst="rect">
            <a:avLst/>
          </a:prstGeom>
          <a:ln>
            <a:solidFill>
              <a:schemeClr val="tx1"/>
            </a:solidFill>
          </a:ln>
        </p:spPr>
      </p:pic>
    </p:spTree>
    <p:extLst>
      <p:ext uri="{BB962C8B-B14F-4D97-AF65-F5344CB8AC3E}">
        <p14:creationId xmlns:p14="http://schemas.microsoft.com/office/powerpoint/2010/main" val="1469644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AD2D97-20F9-C734-CBEA-213EC3EB8A2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1F87A0C-4781-42F9-004A-2C5CD9729092}"/>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a:t>M</a:t>
            </a:r>
            <a:r>
              <a:rPr lang="en-US" dirty="0" err="1"/>
              <a:t>ethods</a:t>
            </a:r>
            <a:r>
              <a:rPr lang="cs-CZ" dirty="0"/>
              <a:t> – </a:t>
            </a:r>
            <a:r>
              <a:rPr lang="cs-CZ" dirty="0" err="1"/>
              <a:t>stage</a:t>
            </a:r>
            <a:r>
              <a:rPr lang="cs-CZ" dirty="0"/>
              <a:t> 1 – </a:t>
            </a:r>
            <a:r>
              <a:rPr lang="cs-CZ" dirty="0" err="1"/>
              <a:t>age-specific</a:t>
            </a:r>
            <a:r>
              <a:rPr lang="cs-CZ" dirty="0"/>
              <a:t> </a:t>
            </a:r>
            <a:r>
              <a:rPr lang="cs-CZ" dirty="0" err="1"/>
              <a:t>ERFs</a:t>
            </a:r>
            <a:endParaRPr lang="en-US" dirty="0"/>
          </a:p>
        </p:txBody>
      </p:sp>
      <p:cxnSp>
        <p:nvCxnSpPr>
          <p:cNvPr id="4" name="Straight Connector 3">
            <a:extLst>
              <a:ext uri="{FF2B5EF4-FFF2-40B4-BE49-F238E27FC236}">
                <a16:creationId xmlns:a16="http://schemas.microsoft.com/office/drawing/2014/main" id="{84664842-5D57-7E43-7330-FFD6F3785C0C}"/>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2" name="Content Placeholder 4">
            <a:extLst>
              <a:ext uri="{FF2B5EF4-FFF2-40B4-BE49-F238E27FC236}">
                <a16:creationId xmlns:a16="http://schemas.microsoft.com/office/drawing/2014/main" id="{CEEFFD6C-AFA2-35C4-D6FB-DE6AB7FCDF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0700" y="1555014"/>
            <a:ext cx="6912052" cy="4544671"/>
          </a:xfrm>
          <a:prstGeom prst="rect">
            <a:avLst/>
          </a:prstGeom>
          <a:ln>
            <a:solidFill>
              <a:schemeClr val="bg1"/>
            </a:solidFill>
          </a:ln>
        </p:spPr>
      </p:pic>
      <p:sp>
        <p:nvSpPr>
          <p:cNvPr id="6" name="TextBox 5">
            <a:extLst>
              <a:ext uri="{FF2B5EF4-FFF2-40B4-BE49-F238E27FC236}">
                <a16:creationId xmlns:a16="http://schemas.microsoft.com/office/drawing/2014/main" id="{8729EFF5-AE84-0E2D-B30D-9460793E5CB7}"/>
              </a:ext>
            </a:extLst>
          </p:cNvPr>
          <p:cNvSpPr txBox="1"/>
          <p:nvPr/>
        </p:nvSpPr>
        <p:spPr>
          <a:xfrm>
            <a:off x="612949" y="1555014"/>
            <a:ext cx="3687745" cy="3046988"/>
          </a:xfrm>
          <a:prstGeom prst="rect">
            <a:avLst/>
          </a:prstGeom>
          <a:noFill/>
        </p:spPr>
        <p:txBody>
          <a:bodyPr wrap="square" rtlCol="0">
            <a:spAutoFit/>
          </a:bodyPr>
          <a:lstStyle/>
          <a:p>
            <a:pPr marL="342900" indent="-342900">
              <a:buFont typeface="Arial" panose="020B0604020202020204" pitchFamily="34" charset="0"/>
              <a:buChar char="•"/>
            </a:pPr>
            <a:r>
              <a:rPr lang="cs-CZ" sz="2400" dirty="0">
                <a:latin typeface="New"/>
                <a:ea typeface="Calibri" panose="020F0502020204030204" pitchFamily="34" charset="0"/>
                <a:cs typeface="Calibri" panose="020F0502020204030204" pitchFamily="34" charset="0"/>
              </a:rPr>
              <a:t>Age-</a:t>
            </a:r>
            <a:r>
              <a:rPr lang="cs-CZ" sz="2400" dirty="0" err="1">
                <a:latin typeface="New"/>
                <a:ea typeface="Calibri" panose="020F0502020204030204" pitchFamily="34" charset="0"/>
                <a:cs typeface="Calibri" panose="020F0502020204030204" pitchFamily="34" charset="0"/>
              </a:rPr>
              <a:t>specific</a:t>
            </a:r>
            <a:r>
              <a:rPr lang="cs-CZ" sz="2400" dirty="0">
                <a:latin typeface="New"/>
                <a:ea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cs-CZ" sz="2400" dirty="0" err="1">
                <a:latin typeface="New"/>
                <a:ea typeface="Calibri" panose="020F0502020204030204" pitchFamily="34" charset="0"/>
                <a:cs typeface="Calibri" panose="020F0502020204030204" pitchFamily="34" charset="0"/>
              </a:rPr>
              <a:t>regional</a:t>
            </a:r>
            <a:r>
              <a:rPr lang="cs-CZ" sz="2400" dirty="0">
                <a:latin typeface="New"/>
                <a:ea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cs-CZ" sz="2400" dirty="0" err="1">
                <a:latin typeface="New"/>
                <a:ea typeface="Calibri" panose="020F0502020204030204" pitchFamily="34" charset="0"/>
                <a:cs typeface="Calibri" panose="020F0502020204030204" pitchFamily="34" charset="0"/>
              </a:rPr>
              <a:t>exposure</a:t>
            </a:r>
            <a:r>
              <a:rPr lang="cs-CZ" sz="2400" dirty="0">
                <a:latin typeface="New"/>
                <a:ea typeface="Calibri" panose="020F0502020204030204" pitchFamily="34" charset="0"/>
                <a:cs typeface="Calibri" panose="020F0502020204030204" pitchFamily="34" charset="0"/>
              </a:rPr>
              <a:t>-response </a:t>
            </a:r>
            <a:r>
              <a:rPr lang="cs-CZ" sz="2400" dirty="0" err="1">
                <a:latin typeface="New"/>
                <a:ea typeface="Calibri" panose="020F0502020204030204" pitchFamily="34" charset="0"/>
                <a:cs typeface="Calibri" panose="020F0502020204030204" pitchFamily="34" charset="0"/>
              </a:rPr>
              <a:t>curves</a:t>
            </a:r>
            <a:endParaRPr lang="cs-CZ" sz="2400" dirty="0">
              <a:latin typeface="New"/>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cs-CZ" sz="2400" dirty="0">
                <a:latin typeface="New"/>
                <a:ea typeface="Calibri" panose="020F0502020204030204" pitchFamily="34" charset="0"/>
                <a:cs typeface="Calibri" panose="020F0502020204030204" pitchFamily="34" charset="0"/>
              </a:rPr>
              <a:t>reference period </a:t>
            </a:r>
            <a:br>
              <a:rPr lang="cs-CZ" sz="2400" dirty="0">
                <a:latin typeface="New"/>
                <a:ea typeface="Calibri" panose="020F0502020204030204" pitchFamily="34" charset="0"/>
                <a:cs typeface="Calibri" panose="020F0502020204030204" pitchFamily="34" charset="0"/>
              </a:rPr>
            </a:br>
            <a:r>
              <a:rPr lang="cs-CZ" sz="2400" dirty="0">
                <a:latin typeface="New"/>
                <a:ea typeface="Calibri" panose="020F0502020204030204" pitchFamily="34" charset="0"/>
                <a:cs typeface="Calibri" panose="020F0502020204030204" pitchFamily="34" charset="0"/>
              </a:rPr>
              <a:t>(1994–2005 – </a:t>
            </a:r>
            <a:r>
              <a:rPr lang="cs-CZ" sz="2400" dirty="0" err="1">
                <a:latin typeface="New"/>
                <a:ea typeface="Calibri" panose="020F0502020204030204" pitchFamily="34" charset="0"/>
                <a:cs typeface="Calibri" panose="020F0502020204030204" pitchFamily="34" charset="0"/>
              </a:rPr>
              <a:t>historical</a:t>
            </a:r>
            <a:r>
              <a:rPr lang="cs-CZ" sz="2400" dirty="0">
                <a:latin typeface="New"/>
                <a:ea typeface="Calibri" panose="020F0502020204030204" pitchFamily="34" charset="0"/>
                <a:cs typeface="Calibri" panose="020F0502020204030204" pitchFamily="34" charset="0"/>
              </a:rPr>
              <a:t> CORDEX data)</a:t>
            </a:r>
          </a:p>
          <a:p>
            <a:pPr marL="342900" indent="-342900">
              <a:buAutoNum type="arabicPeriod"/>
            </a:pP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A74D1F7-3BE7-F191-C9D7-03C6BE3631E0}"/>
              </a:ext>
            </a:extLst>
          </p:cNvPr>
          <p:cNvSpPr txBox="1"/>
          <p:nvPr/>
        </p:nvSpPr>
        <p:spPr>
          <a:xfrm>
            <a:off x="5677318" y="1612155"/>
            <a:ext cx="1416817" cy="369332"/>
          </a:xfrm>
          <a:prstGeom prst="rect">
            <a:avLst/>
          </a:prstGeom>
          <a:solidFill>
            <a:schemeClr val="bg1"/>
          </a:solidFill>
        </p:spPr>
        <p:txBody>
          <a:bodyPr wrap="square" rtlCol="0">
            <a:spAutoFit/>
          </a:bodyPr>
          <a:lstStyle/>
          <a:p>
            <a:pPr algn="ctr"/>
            <a:r>
              <a:rPr lang="cs-CZ" dirty="0"/>
              <a:t>&lt; 75 </a:t>
            </a:r>
            <a:r>
              <a:rPr lang="cs-CZ" dirty="0" err="1"/>
              <a:t>years</a:t>
            </a:r>
            <a:endParaRPr lang="en-GB" dirty="0"/>
          </a:p>
        </p:txBody>
      </p:sp>
      <p:sp>
        <p:nvSpPr>
          <p:cNvPr id="8" name="TextBox 7">
            <a:extLst>
              <a:ext uri="{FF2B5EF4-FFF2-40B4-BE49-F238E27FC236}">
                <a16:creationId xmlns:a16="http://schemas.microsoft.com/office/drawing/2014/main" id="{D466A4CA-F305-3BE9-5051-D440F1612C25}"/>
              </a:ext>
            </a:extLst>
          </p:cNvPr>
          <p:cNvSpPr txBox="1"/>
          <p:nvPr/>
        </p:nvSpPr>
        <p:spPr>
          <a:xfrm>
            <a:off x="8954756" y="1602107"/>
            <a:ext cx="1416817" cy="369332"/>
          </a:xfrm>
          <a:prstGeom prst="rect">
            <a:avLst/>
          </a:prstGeom>
          <a:solidFill>
            <a:schemeClr val="bg1"/>
          </a:solidFill>
        </p:spPr>
        <p:txBody>
          <a:bodyPr wrap="square" rtlCol="0">
            <a:spAutoFit/>
          </a:bodyPr>
          <a:lstStyle/>
          <a:p>
            <a:pPr algn="ctr"/>
            <a:r>
              <a:rPr lang="cs-CZ" dirty="0"/>
              <a:t>75+</a:t>
            </a:r>
            <a:endParaRPr lang="en-GB" dirty="0"/>
          </a:p>
        </p:txBody>
      </p:sp>
    </p:spTree>
    <p:extLst>
      <p:ext uri="{BB962C8B-B14F-4D97-AF65-F5344CB8AC3E}">
        <p14:creationId xmlns:p14="http://schemas.microsoft.com/office/powerpoint/2010/main" val="1367782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BD6B86-85D3-5352-2330-7A6A3D0984B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8A6FDC9-834D-D103-18DA-D55D8728C05F}"/>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a:t>M</a:t>
            </a:r>
            <a:r>
              <a:rPr lang="en-US" dirty="0" err="1"/>
              <a:t>ethods</a:t>
            </a:r>
            <a:r>
              <a:rPr lang="cs-CZ" dirty="0"/>
              <a:t> – </a:t>
            </a:r>
            <a:r>
              <a:rPr lang="cs-CZ" dirty="0" err="1"/>
              <a:t>stage</a:t>
            </a:r>
            <a:r>
              <a:rPr lang="cs-CZ" dirty="0"/>
              <a:t> 2 – </a:t>
            </a:r>
            <a:r>
              <a:rPr lang="cs-CZ" dirty="0" err="1"/>
              <a:t>extrapolation</a:t>
            </a:r>
            <a:r>
              <a:rPr lang="cs-CZ" dirty="0"/>
              <a:t> to </a:t>
            </a:r>
            <a:r>
              <a:rPr lang="cs-CZ" dirty="0" err="1"/>
              <a:t>future</a:t>
            </a:r>
            <a:endParaRPr lang="en-US" dirty="0"/>
          </a:p>
        </p:txBody>
      </p:sp>
      <p:cxnSp>
        <p:nvCxnSpPr>
          <p:cNvPr id="4" name="Straight Connector 3">
            <a:extLst>
              <a:ext uri="{FF2B5EF4-FFF2-40B4-BE49-F238E27FC236}">
                <a16:creationId xmlns:a16="http://schemas.microsoft.com/office/drawing/2014/main" id="{C02CFD9C-E91E-8220-D5D7-23E82108BCF4}"/>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pic>
        <p:nvPicPr>
          <p:cNvPr id="11" name="Picture 10" descr="A graph of temperature and temperature&#10;&#10;AI-generated content may be incorrect.">
            <a:extLst>
              <a:ext uri="{FF2B5EF4-FFF2-40B4-BE49-F238E27FC236}">
                <a16:creationId xmlns:a16="http://schemas.microsoft.com/office/drawing/2014/main" id="{47A89874-87E0-DC54-E033-307AD119A56A}"/>
              </a:ext>
            </a:extLst>
          </p:cNvPr>
          <p:cNvPicPr>
            <a:picLocks noChangeAspect="1"/>
          </p:cNvPicPr>
          <p:nvPr/>
        </p:nvPicPr>
        <p:blipFill>
          <a:blip r:embed="rId2"/>
          <a:stretch>
            <a:fillRect/>
          </a:stretch>
        </p:blipFill>
        <p:spPr>
          <a:xfrm>
            <a:off x="476062" y="2651240"/>
            <a:ext cx="5364870" cy="3387486"/>
          </a:xfrm>
          <a:prstGeom prst="rect">
            <a:avLst/>
          </a:prstGeom>
        </p:spPr>
      </p:pic>
      <p:pic>
        <p:nvPicPr>
          <p:cNvPr id="12" name="Picture 11" descr="A graph of temperature and temperature&#10;&#10;AI-generated content may be incorrect.">
            <a:extLst>
              <a:ext uri="{FF2B5EF4-FFF2-40B4-BE49-F238E27FC236}">
                <a16:creationId xmlns:a16="http://schemas.microsoft.com/office/drawing/2014/main" id="{1C9CC4F5-8173-3AAA-0EE1-211CAE6E7E78}"/>
              </a:ext>
            </a:extLst>
          </p:cNvPr>
          <p:cNvPicPr>
            <a:picLocks noChangeAspect="1"/>
          </p:cNvPicPr>
          <p:nvPr/>
        </p:nvPicPr>
        <p:blipFill>
          <a:blip r:embed="rId3"/>
          <a:stretch>
            <a:fillRect/>
          </a:stretch>
        </p:blipFill>
        <p:spPr>
          <a:xfrm>
            <a:off x="5937463" y="2369410"/>
            <a:ext cx="5938525" cy="3749702"/>
          </a:xfrm>
          <a:prstGeom prst="rect">
            <a:avLst/>
          </a:prstGeom>
        </p:spPr>
      </p:pic>
      <p:sp>
        <p:nvSpPr>
          <p:cNvPr id="13" name="Rectangle 12">
            <a:extLst>
              <a:ext uri="{FF2B5EF4-FFF2-40B4-BE49-F238E27FC236}">
                <a16:creationId xmlns:a16="http://schemas.microsoft.com/office/drawing/2014/main" id="{459F3F79-6638-7A60-9E2A-830C725749EF}"/>
              </a:ext>
            </a:extLst>
          </p:cNvPr>
          <p:cNvSpPr/>
          <p:nvPr/>
        </p:nvSpPr>
        <p:spPr>
          <a:xfrm>
            <a:off x="7867859" y="2651240"/>
            <a:ext cx="2853732" cy="231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8D0B2ED-393B-E256-501E-A96816969470}"/>
              </a:ext>
            </a:extLst>
          </p:cNvPr>
          <p:cNvSpPr txBox="1"/>
          <p:nvPr/>
        </p:nvSpPr>
        <p:spPr>
          <a:xfrm>
            <a:off x="868044" y="1424385"/>
            <a:ext cx="10530673" cy="830997"/>
          </a:xfrm>
          <a:prstGeom prst="rect">
            <a:avLst/>
          </a:prstGeom>
          <a:noFill/>
        </p:spPr>
        <p:txBody>
          <a:bodyPr wrap="square" rtlCol="0">
            <a:spAutoFit/>
          </a:bodyPr>
          <a:lstStyle/>
          <a:p>
            <a:pPr marL="342900" indent="-342900">
              <a:buFont typeface="Arial" panose="020B0604020202020204" pitchFamily="34" charset="0"/>
              <a:buChar char="•"/>
            </a:pPr>
            <a:r>
              <a:rPr lang="cs-CZ" sz="2400" dirty="0">
                <a:latin typeface="New"/>
                <a:ea typeface="Calibri" panose="020F0502020204030204" pitchFamily="34" charset="0"/>
                <a:cs typeface="Calibri" panose="020F0502020204030204" pitchFamily="34" charset="0"/>
              </a:rPr>
              <a:t>Age and Region-</a:t>
            </a:r>
            <a:r>
              <a:rPr lang="cs-CZ" sz="2400" dirty="0" err="1">
                <a:latin typeface="New"/>
                <a:ea typeface="Calibri" panose="020F0502020204030204" pitchFamily="34" charset="0"/>
                <a:cs typeface="Calibri" panose="020F0502020204030204" pitchFamily="34" charset="0"/>
              </a:rPr>
              <a:t>specific</a:t>
            </a:r>
            <a:r>
              <a:rPr lang="cs-CZ" sz="2400" dirty="0">
                <a:latin typeface="New"/>
                <a:ea typeface="Calibri" panose="020F0502020204030204" pitchFamily="34" charset="0"/>
                <a:cs typeface="Calibri" panose="020F0502020204030204" pitchFamily="34" charset="0"/>
              </a:rPr>
              <a:t> </a:t>
            </a:r>
            <a:r>
              <a:rPr lang="cs-CZ" sz="2400" dirty="0" err="1">
                <a:latin typeface="New"/>
                <a:ea typeface="Calibri" panose="020F0502020204030204" pitchFamily="34" charset="0"/>
                <a:cs typeface="Calibri" panose="020F0502020204030204" pitchFamily="34" charset="0"/>
              </a:rPr>
              <a:t>ERFs</a:t>
            </a:r>
            <a:r>
              <a:rPr lang="cs-CZ" sz="2400" dirty="0">
                <a:latin typeface="New"/>
                <a:ea typeface="Calibri" panose="020F0502020204030204" pitchFamily="34" charset="0"/>
                <a:cs typeface="Calibri" panose="020F0502020204030204" pitchFamily="34" charset="0"/>
              </a:rPr>
              <a:t> </a:t>
            </a:r>
            <a:r>
              <a:rPr lang="cs-CZ" sz="2400" dirty="0" err="1">
                <a:latin typeface="New"/>
                <a:ea typeface="Calibri" panose="020F0502020204030204" pitchFamily="34" charset="0"/>
                <a:cs typeface="Calibri" panose="020F0502020204030204" pitchFamily="34" charset="0"/>
              </a:rPr>
              <a:t>extrapolated</a:t>
            </a:r>
            <a:r>
              <a:rPr lang="cs-CZ" sz="2400" dirty="0">
                <a:latin typeface="New"/>
                <a:ea typeface="Calibri" panose="020F0502020204030204" pitchFamily="34" charset="0"/>
                <a:cs typeface="Calibri" panose="020F0502020204030204" pitchFamily="34" charset="0"/>
              </a:rPr>
              <a:t> to </a:t>
            </a:r>
            <a:r>
              <a:rPr lang="cs-CZ" sz="2400" dirty="0" err="1">
                <a:latin typeface="New"/>
                <a:ea typeface="Calibri" panose="020F0502020204030204" pitchFamily="34" charset="0"/>
                <a:cs typeface="Calibri" panose="020F0502020204030204" pitchFamily="34" charset="0"/>
              </a:rPr>
              <a:t>future</a:t>
            </a:r>
            <a:r>
              <a:rPr lang="cs-CZ" sz="2400" dirty="0">
                <a:latin typeface="New"/>
                <a:ea typeface="Calibri" panose="020F0502020204030204" pitchFamily="34" charset="0"/>
                <a:cs typeface="Calibri" panose="020F0502020204030204" pitchFamily="34" charset="0"/>
              </a:rPr>
              <a:t> </a:t>
            </a:r>
            <a:r>
              <a:rPr lang="cs-CZ" sz="2400" dirty="0" err="1">
                <a:latin typeface="New"/>
                <a:ea typeface="Calibri" panose="020F0502020204030204" pitchFamily="34" charset="0"/>
                <a:cs typeface="Calibri" panose="020F0502020204030204" pitchFamily="34" charset="0"/>
              </a:rPr>
              <a:t>scenarios</a:t>
            </a:r>
            <a:endParaRPr lang="cs-CZ" sz="2400" dirty="0">
              <a:latin typeface="New"/>
              <a:ea typeface="Calibri" panose="020F0502020204030204" pitchFamily="34" charset="0"/>
              <a:cs typeface="Calibri" panose="020F0502020204030204" pitchFamily="34" charset="0"/>
            </a:endParaRPr>
          </a:p>
          <a:p>
            <a:pPr marL="342900" indent="-342900">
              <a:buAutoNum type="arabicPeriod"/>
            </a:pP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6907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6FC12E-055B-8575-BA74-D0D53D2564B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7550539-DEB6-3440-50D3-D775029C4233}"/>
              </a:ext>
            </a:extLst>
          </p:cNvPr>
          <p:cNvSpPr txBox="1">
            <a:spLocks/>
          </p:cNvSpPr>
          <p:nvPr/>
        </p:nvSpPr>
        <p:spPr>
          <a:xfrm>
            <a:off x="837152" y="497972"/>
            <a:ext cx="10515600" cy="659556"/>
          </a:xfrm>
          <a:prstGeom prst="rect">
            <a:avLst/>
          </a:prstGeom>
        </p:spPr>
        <p:txBody>
          <a:bodyPr>
            <a:normAutofit/>
          </a:bodyPr>
          <a:lstStyle>
            <a:lvl1pPr algn="l" defTabSz="914400" rtl="0" eaLnBrk="1" latinLnBrk="0" hangingPunct="1">
              <a:lnSpc>
                <a:spcPct val="90000"/>
              </a:lnSpc>
              <a:spcBef>
                <a:spcPct val="0"/>
              </a:spcBef>
              <a:buNone/>
              <a:defRPr lang="fr-FR" sz="3600" b="1" kern="1200" smtClean="0">
                <a:solidFill>
                  <a:schemeClr val="accent1"/>
                </a:solidFill>
                <a:latin typeface="+mj-lt"/>
                <a:ea typeface="+mj-ea"/>
                <a:cs typeface="+mj-cs"/>
              </a:defRPr>
            </a:lvl1pPr>
          </a:lstStyle>
          <a:p>
            <a:r>
              <a:rPr lang="cs-CZ" dirty="0"/>
              <a:t>M</a:t>
            </a:r>
            <a:r>
              <a:rPr lang="en-US" dirty="0" err="1"/>
              <a:t>ethods</a:t>
            </a:r>
            <a:r>
              <a:rPr lang="cs-CZ" dirty="0"/>
              <a:t> – </a:t>
            </a:r>
            <a:r>
              <a:rPr lang="cs-CZ" dirty="0" err="1"/>
              <a:t>stage</a:t>
            </a:r>
            <a:r>
              <a:rPr lang="cs-CZ" dirty="0"/>
              <a:t> 3 – </a:t>
            </a:r>
            <a:r>
              <a:rPr lang="cs-CZ" dirty="0" err="1"/>
              <a:t>excess</a:t>
            </a:r>
            <a:r>
              <a:rPr lang="cs-CZ" dirty="0"/>
              <a:t> mortality</a:t>
            </a:r>
            <a:endParaRPr lang="en-US" dirty="0"/>
          </a:p>
        </p:txBody>
      </p:sp>
      <p:cxnSp>
        <p:nvCxnSpPr>
          <p:cNvPr id="4" name="Straight Connector 3">
            <a:extLst>
              <a:ext uri="{FF2B5EF4-FFF2-40B4-BE49-F238E27FC236}">
                <a16:creationId xmlns:a16="http://schemas.microsoft.com/office/drawing/2014/main" id="{BD0EDAAD-CD8D-3C63-3BFD-A02CD0CB7CF4}"/>
              </a:ext>
            </a:extLst>
          </p:cNvPr>
          <p:cNvCxnSpPr/>
          <p:nvPr/>
        </p:nvCxnSpPr>
        <p:spPr>
          <a:xfrm>
            <a:off x="379562" y="1147313"/>
            <a:ext cx="11507638" cy="10215"/>
          </a:xfrm>
          <a:prstGeom prst="line">
            <a:avLst/>
          </a:prstGeom>
          <a:ln w="38100" cmpd="sng">
            <a:solidFill>
              <a:srgbClr val="FFC000"/>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905354B-C7C9-6641-C527-275D152A3CB3}"/>
              </a:ext>
            </a:extLst>
          </p:cNvPr>
          <p:cNvSpPr/>
          <p:nvPr/>
        </p:nvSpPr>
        <p:spPr>
          <a:xfrm>
            <a:off x="7867859" y="2651240"/>
            <a:ext cx="2853732" cy="231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9D097BE-5ECE-9F88-1683-77E07298EF0F}"/>
              </a:ext>
            </a:extLst>
          </p:cNvPr>
          <p:cNvSpPr txBox="1"/>
          <p:nvPr/>
        </p:nvSpPr>
        <p:spPr>
          <a:xfrm>
            <a:off x="868044" y="1424385"/>
            <a:ext cx="10530673" cy="3046988"/>
          </a:xfrm>
          <a:prstGeom prst="rect">
            <a:avLst/>
          </a:prstGeom>
          <a:noFill/>
        </p:spPr>
        <p:txBody>
          <a:bodyPr wrap="square" rtlCol="0">
            <a:spAutoFit/>
          </a:bodyPr>
          <a:lstStyle/>
          <a:p>
            <a:pPr marL="342900" indent="-342900">
              <a:buFont typeface="Arial" panose="020B0604020202020204" pitchFamily="34" charset="0"/>
              <a:buChar char="•"/>
            </a:pPr>
            <a:r>
              <a:rPr lang="cs-CZ" sz="2400" dirty="0" err="1">
                <a:latin typeface="New"/>
                <a:ea typeface="Calibri" panose="020F0502020204030204" pitchFamily="34" charset="0"/>
                <a:cs typeface="Calibri" panose="020F0502020204030204" pitchFamily="34" charset="0"/>
              </a:rPr>
              <a:t>Excess</a:t>
            </a:r>
            <a:r>
              <a:rPr lang="cs-CZ" sz="2400" dirty="0">
                <a:latin typeface="New"/>
                <a:ea typeface="Calibri" panose="020F0502020204030204" pitchFamily="34" charset="0"/>
                <a:cs typeface="Calibri" panose="020F0502020204030204" pitchFamily="34" charset="0"/>
              </a:rPr>
              <a:t> (</a:t>
            </a:r>
            <a:r>
              <a:rPr lang="cs-CZ" sz="2400" dirty="0" err="1">
                <a:latin typeface="New"/>
                <a:ea typeface="Calibri" panose="020F0502020204030204" pitchFamily="34" charset="0"/>
                <a:cs typeface="Calibri" panose="020F0502020204030204" pitchFamily="34" charset="0"/>
              </a:rPr>
              <a:t>heat</a:t>
            </a:r>
            <a:r>
              <a:rPr lang="cs-CZ" sz="2400" dirty="0">
                <a:latin typeface="New"/>
                <a:ea typeface="Calibri" panose="020F0502020204030204" pitchFamily="34" charset="0"/>
                <a:cs typeface="Calibri" panose="020F0502020204030204" pitchFamily="34" charset="0"/>
              </a:rPr>
              <a:t> and </a:t>
            </a:r>
            <a:r>
              <a:rPr lang="cs-CZ" sz="2400" dirty="0" err="1">
                <a:latin typeface="New"/>
                <a:ea typeface="Calibri" panose="020F0502020204030204" pitchFamily="34" charset="0"/>
                <a:cs typeface="Calibri" panose="020F0502020204030204" pitchFamily="34" charset="0"/>
              </a:rPr>
              <a:t>cold-attributable</a:t>
            </a:r>
            <a:r>
              <a:rPr lang="cs-CZ" sz="2400" dirty="0">
                <a:latin typeface="New"/>
                <a:ea typeface="Calibri" panose="020F0502020204030204" pitchFamily="34" charset="0"/>
                <a:cs typeface="Calibri" panose="020F0502020204030204" pitchFamily="34" charset="0"/>
              </a:rPr>
              <a:t>) mortality </a:t>
            </a:r>
            <a:r>
              <a:rPr lang="cs-CZ" sz="2400" dirty="0" err="1">
                <a:latin typeface="New"/>
                <a:ea typeface="Calibri" panose="020F0502020204030204" pitchFamily="34" charset="0"/>
                <a:cs typeface="Calibri" panose="020F0502020204030204" pitchFamily="34" charset="0"/>
              </a:rPr>
              <a:t>quantification</a:t>
            </a:r>
            <a:r>
              <a:rPr lang="cs-CZ" sz="2400" dirty="0">
                <a:latin typeface="New"/>
                <a:ea typeface="Calibri" panose="020F0502020204030204" pitchFamily="34" charset="0"/>
                <a:cs typeface="Calibri" panose="020F0502020204030204" pitchFamily="34" charset="0"/>
              </a:rPr>
              <a:t> in </a:t>
            </a:r>
            <a:r>
              <a:rPr lang="cs-CZ" sz="2400" dirty="0" err="1">
                <a:latin typeface="New"/>
                <a:ea typeface="Calibri" panose="020F0502020204030204" pitchFamily="34" charset="0"/>
                <a:cs typeface="Calibri" panose="020F0502020204030204" pitchFamily="34" charset="0"/>
              </a:rPr>
              <a:t>future</a:t>
            </a:r>
            <a:r>
              <a:rPr lang="cs-CZ" sz="2400" dirty="0">
                <a:latin typeface="New"/>
                <a:ea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cs-CZ" sz="2400" dirty="0">
              <a:latin typeface="New"/>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b="1" i="1" dirty="0"/>
              <a:t>Climate change only </a:t>
            </a:r>
            <a:r>
              <a:rPr lang="en-US" i="1" dirty="0"/>
              <a:t>(assuming population stays the same)</a:t>
            </a:r>
            <a:r>
              <a:rPr lang="cs-CZ" i="1" dirty="0"/>
              <a:t> </a:t>
            </a:r>
            <a:r>
              <a:rPr lang="cs-CZ" b="1" i="1" dirty="0"/>
              <a:t>=&gt; </a:t>
            </a:r>
            <a:r>
              <a:rPr lang="cs-CZ" b="1" i="1" dirty="0" err="1"/>
              <a:t>constant</a:t>
            </a:r>
            <a:r>
              <a:rPr lang="cs-CZ" b="1" i="1" dirty="0"/>
              <a:t> pop</a:t>
            </a:r>
          </a:p>
          <a:p>
            <a:pPr lvl="1"/>
            <a:endParaRPr lang="en-US" b="1" i="1" dirty="0"/>
          </a:p>
          <a:p>
            <a:pPr marL="742950" lvl="1" indent="-285750">
              <a:buFont typeface="Arial" panose="020B0604020202020204" pitchFamily="34" charset="0"/>
              <a:buChar char="•"/>
            </a:pPr>
            <a:r>
              <a:rPr lang="en-US" b="1" i="1" dirty="0"/>
              <a:t>Climate + population </a:t>
            </a:r>
            <a:r>
              <a:rPr lang="cs-CZ" b="1" i="1" dirty="0" err="1"/>
              <a:t>change</a:t>
            </a:r>
            <a:r>
              <a:rPr lang="en-US" b="1" i="1" dirty="0"/>
              <a:t> </a:t>
            </a:r>
            <a:r>
              <a:rPr lang="en-US" i="1" dirty="0"/>
              <a:t>(population structure changes)</a:t>
            </a:r>
            <a:r>
              <a:rPr lang="cs-CZ" i="1" dirty="0"/>
              <a:t> </a:t>
            </a:r>
            <a:r>
              <a:rPr lang="cs-CZ" b="1" i="1" dirty="0"/>
              <a:t>=&gt; </a:t>
            </a:r>
            <a:r>
              <a:rPr lang="cs-CZ" b="1" i="1" dirty="0" err="1"/>
              <a:t>changing</a:t>
            </a:r>
            <a:r>
              <a:rPr lang="cs-CZ" b="1" i="1" dirty="0"/>
              <a:t> pop</a:t>
            </a:r>
          </a:p>
          <a:p>
            <a:pPr lvl="1"/>
            <a:endParaRPr lang="en-US" b="1" i="1" dirty="0"/>
          </a:p>
          <a:p>
            <a:pPr marL="342900" indent="-342900">
              <a:buFont typeface="Arial" panose="020B0604020202020204" pitchFamily="34" charset="0"/>
              <a:buChar char="•"/>
            </a:pPr>
            <a:r>
              <a:rPr lang="cs-CZ" sz="2400" dirty="0" err="1">
                <a:latin typeface="New"/>
                <a:ea typeface="Calibri" panose="020F0502020204030204" pitchFamily="34" charset="0"/>
                <a:cs typeface="Calibri" panose="020F0502020204030204" pitchFamily="34" charset="0"/>
              </a:rPr>
              <a:t>Combination</a:t>
            </a:r>
            <a:r>
              <a:rPr lang="cs-CZ" sz="2400" dirty="0">
                <a:latin typeface="New"/>
                <a:ea typeface="Calibri" panose="020F0502020204030204" pitchFamily="34" charset="0"/>
                <a:cs typeface="Calibri" panose="020F0502020204030204" pitchFamily="34" charset="0"/>
              </a:rPr>
              <a:t> </a:t>
            </a:r>
            <a:r>
              <a:rPr lang="cs-CZ" sz="2400" dirty="0" err="1">
                <a:latin typeface="New"/>
                <a:ea typeface="Calibri" panose="020F0502020204030204" pitchFamily="34" charset="0"/>
                <a:cs typeface="Calibri" panose="020F0502020204030204" pitchFamily="34" charset="0"/>
              </a:rPr>
              <a:t>of</a:t>
            </a:r>
            <a:r>
              <a:rPr lang="cs-CZ" sz="2400" dirty="0">
                <a:latin typeface="New"/>
                <a:ea typeface="Calibri" panose="020F0502020204030204" pitchFamily="34" charset="0"/>
                <a:cs typeface="Calibri" panose="020F0502020204030204" pitchFamily="34" charset="0"/>
              </a:rPr>
              <a:t> </a:t>
            </a:r>
            <a:r>
              <a:rPr lang="en-US" sz="2400" dirty="0">
                <a:latin typeface="New"/>
                <a:ea typeface="Calibri" panose="020F0502020204030204" pitchFamily="34" charset="0"/>
                <a:cs typeface="Calibri" panose="020F0502020204030204" pitchFamily="34" charset="0"/>
              </a:rPr>
              <a:t>different climate (RCP4.5 and RCP8.5) and population</a:t>
            </a:r>
            <a:r>
              <a:rPr lang="cs-CZ" sz="2400" dirty="0">
                <a:latin typeface="New"/>
                <a:ea typeface="Calibri" panose="020F0502020204030204" pitchFamily="34" charset="0"/>
                <a:cs typeface="Calibri" panose="020F0502020204030204" pitchFamily="34" charset="0"/>
              </a:rPr>
              <a:t> </a:t>
            </a:r>
            <a:r>
              <a:rPr lang="en-US" sz="2400" dirty="0">
                <a:latin typeface="New"/>
                <a:ea typeface="Calibri" panose="020F0502020204030204" pitchFamily="34" charset="0"/>
                <a:cs typeface="Calibri" panose="020F0502020204030204" pitchFamily="34" charset="0"/>
              </a:rPr>
              <a:t>(SSP2 and SSP5) scenarios</a:t>
            </a:r>
            <a:endParaRPr lang="cs-CZ" sz="2400" dirty="0">
              <a:latin typeface="New"/>
              <a:ea typeface="Calibri" panose="020F0502020204030204" pitchFamily="34" charset="0"/>
              <a:cs typeface="Calibri" panose="020F0502020204030204" pitchFamily="34" charset="0"/>
            </a:endParaRPr>
          </a:p>
          <a:p>
            <a:pPr marL="342900" indent="-342900">
              <a:buAutoNum type="arabicPeriod"/>
            </a:pP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2905257"/>
      </p:ext>
    </p:extLst>
  </p:cSld>
  <p:clrMapOvr>
    <a:masterClrMapping/>
  </p:clrMapOvr>
</p:sld>
</file>

<file path=ppt/theme/theme1.xml><?xml version="1.0" encoding="utf-8"?>
<a:theme xmlns:a="http://schemas.openxmlformats.org/drawingml/2006/main" name="Thème Office">
  <a:themeElements>
    <a:clrScheme name="CrossEU">
      <a:dk1>
        <a:sysClr val="windowText" lastClr="000000"/>
      </a:dk1>
      <a:lt1>
        <a:sysClr val="window" lastClr="FFFFFF"/>
      </a:lt1>
      <a:dk2>
        <a:srgbClr val="003397"/>
      </a:dk2>
      <a:lt2>
        <a:srgbClr val="E8E8E8"/>
      </a:lt2>
      <a:accent1>
        <a:srgbClr val="1367C4"/>
      </a:accent1>
      <a:accent2>
        <a:srgbClr val="FFFFFF"/>
      </a:accent2>
      <a:accent3>
        <a:srgbClr val="8BB867"/>
      </a:accent3>
      <a:accent4>
        <a:srgbClr val="0F9ED5"/>
      </a:accent4>
      <a:accent5>
        <a:srgbClr val="FFCA00"/>
      </a:accent5>
      <a:accent6>
        <a:srgbClr val="4EA72E"/>
      </a:accent6>
      <a:hlink>
        <a:srgbClr val="EFBF0F"/>
      </a:hlink>
      <a:folHlink>
        <a:srgbClr val="96607D"/>
      </a:folHlink>
    </a:clrScheme>
    <a:fontScheme name="Personnalisé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OWNLOAD ME - CROSS EU PROJECT PPT - V3" id="{0FFB742A-805B-4892-A426-C55E16BF88C7}" vid="{A13025AD-807C-49DD-BB1C-1B5ABA438D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64905d-5c2c-428f-84ab-b6c5f60f1da8" xsi:nil="true"/>
    <lcf76f155ced4ddcb4097134ff3c332f xmlns="9e629b00-1c0c-4720-b456-23aca86391b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621FDB20D36A2469686480A85A1CBA0" ma:contentTypeVersion="15" ma:contentTypeDescription="Vytvoří nový dokument" ma:contentTypeScope="" ma:versionID="2eb0d38551525eec8f590fc0a64afb3d">
  <xsd:schema xmlns:xsd="http://www.w3.org/2001/XMLSchema" xmlns:xs="http://www.w3.org/2001/XMLSchema" xmlns:p="http://schemas.microsoft.com/office/2006/metadata/properties" xmlns:ns2="9e629b00-1c0c-4720-b456-23aca86391b2" xmlns:ns3="1264905d-5c2c-428f-84ab-b6c5f60f1da8" targetNamespace="http://schemas.microsoft.com/office/2006/metadata/properties" ma:root="true" ma:fieldsID="372b2cfc25ef628ed6c5f53ff04c3ff6" ns2:_="" ns3:_="">
    <xsd:import namespace="9e629b00-1c0c-4720-b456-23aca86391b2"/>
    <xsd:import namespace="1264905d-5c2c-428f-84ab-b6c5f60f1d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629b00-1c0c-4720-b456-23aca86391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Značky obrázků" ma:readOnly="false" ma:fieldId="{5cf76f15-5ced-4ddc-b409-7134ff3c332f}" ma:taxonomyMulti="true" ma:sspId="33b7ecba-1681-40ea-b264-85d9e43fb3b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64905d-5c2c-428f-84ab-b6c5f60f1da8" elementFormDefault="qualified">
    <xsd:import namespace="http://schemas.microsoft.com/office/2006/documentManagement/types"/>
    <xsd:import namespace="http://schemas.microsoft.com/office/infopath/2007/PartnerControls"/>
    <xsd:element name="SharedWithUsers" ma:index="11"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dílené s podrobnostmi" ma:internalName="SharedWithDetails" ma:readOnly="true">
      <xsd:simpleType>
        <xsd:restriction base="dms:Note">
          <xsd:maxLength value="255"/>
        </xsd:restriction>
      </xsd:simpleType>
    </xsd:element>
    <xsd:element name="TaxCatchAll" ma:index="16" nillable="true" ma:displayName="Taxonomy Catch All Column" ma:hidden="true" ma:list="{28177e17-0b79-49a2-b02d-ccdd8fc40015}" ma:internalName="TaxCatchAll" ma:showField="CatchAllData" ma:web="1264905d-5c2c-428f-84ab-b6c5f60f1d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E1195C-CA97-4276-B9F6-00341CC8D738}">
  <ds:schemaRefs>
    <ds:schemaRef ds:uri="http://schemas.microsoft.com/office/2006/metadata/properties"/>
    <ds:schemaRef ds:uri="http://purl.org/dc/terms/"/>
    <ds:schemaRef ds:uri="http://purl.org/dc/elements/1.1/"/>
    <ds:schemaRef ds:uri="http://schemas.microsoft.com/office/infopath/2007/PartnerControls"/>
    <ds:schemaRef ds:uri="1264905d-5c2c-428f-84ab-b6c5f60f1da8"/>
    <ds:schemaRef ds:uri="http://schemas.microsoft.com/office/2006/documentManagement/types"/>
    <ds:schemaRef ds:uri="http://schemas.openxmlformats.org/package/2006/metadata/core-properties"/>
    <ds:schemaRef ds:uri="9e629b00-1c0c-4720-b456-23aca86391b2"/>
    <ds:schemaRef ds:uri="http://www.w3.org/XML/1998/namespace"/>
    <ds:schemaRef ds:uri="http://purl.org/dc/dcmitype/"/>
  </ds:schemaRefs>
</ds:datastoreItem>
</file>

<file path=customXml/itemProps2.xml><?xml version="1.0" encoding="utf-8"?>
<ds:datastoreItem xmlns:ds="http://schemas.openxmlformats.org/officeDocument/2006/customXml" ds:itemID="{EFB74498-C713-4286-A9AE-F9E5A7494D5D}">
  <ds:schemaRefs>
    <ds:schemaRef ds:uri="http://schemas.microsoft.com/sharepoint/v3/contenttype/forms"/>
  </ds:schemaRefs>
</ds:datastoreItem>
</file>

<file path=customXml/itemProps3.xml><?xml version="1.0" encoding="utf-8"?>
<ds:datastoreItem xmlns:ds="http://schemas.openxmlformats.org/officeDocument/2006/customXml" ds:itemID="{F898482C-5CBE-4825-AFE0-5F44E37586CF}"/>
</file>

<file path=docProps/app.xml><?xml version="1.0" encoding="utf-8"?>
<Properties xmlns="http://schemas.openxmlformats.org/officeDocument/2006/extended-properties" xmlns:vt="http://schemas.openxmlformats.org/officeDocument/2006/docPropsVTypes">
  <Template>DOWNLOAD ME - CROSS EU PROJECT PPT - V3</Template>
  <TotalTime>3843</TotalTime>
  <Words>593</Words>
  <Application>Microsoft Office PowerPoint</Application>
  <PresentationFormat>Widescreen</PresentationFormat>
  <Paragraphs>76</Paragraphs>
  <Slides>27</Slides>
  <Notes>1</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Arial</vt:lpstr>
      <vt:lpstr>Calibri</vt:lpstr>
      <vt:lpstr>Montserrat ExtraBold</vt:lpstr>
      <vt:lpstr>Montserrat Medium</vt:lpstr>
      <vt:lpstr>New</vt:lpstr>
      <vt:lpstr>Thème Office</vt:lpstr>
      <vt:lpstr>CSA1 #HEAT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 excess deaths per 100,000 pop </vt:lpstr>
      <vt:lpstr>Key takeaways</vt:lpstr>
      <vt:lpstr>Results – spatial distribution in 2070s </vt:lpstr>
      <vt:lpstr>CSA1 DSS – regional results </vt:lpstr>
      <vt:lpstr>CSA1 DSS – CS menu </vt:lpstr>
      <vt:lpstr>CSA1 DSS – CS context </vt:lpstr>
      <vt:lpstr>CSA1 DSS – regional projections </vt:lpstr>
      <vt:lpstr>CSA1 DSS – regional projections </vt:lpstr>
      <vt:lpstr>CSA1 DSS – different scenarios </vt:lpstr>
      <vt:lpstr>CSA1 DSS – heat vs cold </vt:lpstr>
      <vt:lpstr>CSA1 DSS – age groups </vt:lpstr>
      <vt:lpstr>CSA1 DSS – RCP and SSP scenarios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Anne-Charlotte COSTABADIE</dc:creator>
  <cp:lastModifiedBy>Urban Aleš</cp:lastModifiedBy>
  <cp:revision>72</cp:revision>
  <dcterms:created xsi:type="dcterms:W3CDTF">2024-04-22T07:18:42Z</dcterms:created>
  <dcterms:modified xsi:type="dcterms:W3CDTF">2026-05-12T08:28:42Z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0x0101008621FDB20D36A2469686480A85A1CBA0</vt:lpwstr>
  </property>
  <property fmtid="{D5CDD505-2E9C-101B-9397-08002B2CF9AE}" pid="3" name="MediaServiceImageTags">
    <vt:lpwstr/>
  </property>
</Properties>
</file>